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7" r:id="rId5"/>
  </p:sldMasterIdLst>
  <p:notesMasterIdLst>
    <p:notesMasterId r:id="rId27"/>
  </p:notesMasterIdLst>
  <p:sldIdLst>
    <p:sldId id="2147476102" r:id="rId6"/>
    <p:sldId id="2147476138" r:id="rId7"/>
    <p:sldId id="2147476139" r:id="rId8"/>
    <p:sldId id="2147476140" r:id="rId9"/>
    <p:sldId id="2147476137" r:id="rId10"/>
    <p:sldId id="4210" r:id="rId11"/>
    <p:sldId id="319" r:id="rId12"/>
    <p:sldId id="603" r:id="rId13"/>
    <p:sldId id="257" r:id="rId14"/>
    <p:sldId id="2147476113" r:id="rId15"/>
    <p:sldId id="2147476147" r:id="rId16"/>
    <p:sldId id="2147476149" r:id="rId17"/>
    <p:sldId id="2147476148" r:id="rId18"/>
    <p:sldId id="4199" r:id="rId19"/>
    <p:sldId id="2147476142" r:id="rId20"/>
    <p:sldId id="2147476143" r:id="rId21"/>
    <p:sldId id="2147476144" r:id="rId22"/>
    <p:sldId id="2147476104" r:id="rId23"/>
    <p:sldId id="2147476145" r:id="rId24"/>
    <p:sldId id="2147476117" r:id="rId25"/>
    <p:sldId id="421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6B93A9B-64CB-453B-A9C8-A3A67537CB13}">
          <p14:sldIdLst>
            <p14:sldId id="2147476102"/>
            <p14:sldId id="2147476138"/>
            <p14:sldId id="2147476139"/>
            <p14:sldId id="2147476140"/>
            <p14:sldId id="2147476137"/>
            <p14:sldId id="4210"/>
            <p14:sldId id="319"/>
            <p14:sldId id="603"/>
            <p14:sldId id="257"/>
            <p14:sldId id="2147476113"/>
            <p14:sldId id="2147476147"/>
            <p14:sldId id="2147476149"/>
            <p14:sldId id="2147476148"/>
            <p14:sldId id="4199"/>
            <p14:sldId id="2147476142"/>
            <p14:sldId id="2147476143"/>
            <p14:sldId id="2147476144"/>
            <p14:sldId id="2147476104"/>
            <p14:sldId id="2147476145"/>
            <p14:sldId id="2147476117"/>
            <p14:sldId id="421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72E85B-4293-7CC2-043D-66113835C19A}" name="COOPER, Sarah (NHS ENGLAND)" initials="SC" userId="S::sarah.cooper49@nhs.net::fb63e1b4-f312-4d7e-b58d-c60f61c740d6" providerId="AD"/>
  <p188:author id="{267734F5-7AE2-B5E3-F52B-5D0A4630A201}" name="ODONOVAN, Barry (NHS ENGLAND)" initials="BO" userId="S::barry.odonovan@nhs.net::67f9c3c1-b51d-4441-b734-62e76573722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0279"/>
    <a:srgbClr val="5BC436"/>
    <a:srgbClr val="007AC3"/>
    <a:srgbClr val="BF027A"/>
    <a:srgbClr val="85BFD8"/>
    <a:srgbClr val="00A9CE"/>
    <a:srgbClr val="003581"/>
    <a:srgbClr val="005EB8"/>
    <a:srgbClr val="0B76A0"/>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52" autoAdjust="0"/>
  </p:normalViewPr>
  <p:slideViewPr>
    <p:cSldViewPr snapToGrid="0">
      <p:cViewPr varScale="1">
        <p:scale>
          <a:sx n="55" d="100"/>
          <a:sy n="55" d="100"/>
        </p:scale>
        <p:origin x="10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C0389C-B04A-4EC6-B739-FCEBCFE1BE9F}" type="datetimeFigureOut">
              <a:rPr lang="en-GB" smtClean="0"/>
              <a:t>08/06/2026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D11D14-D5EA-4AB2-83CA-1E03FE822797}" type="slidenum">
              <a:rPr lang="en-GB" smtClean="0"/>
              <a:t>‹#›</a:t>
            </a:fld>
            <a:endParaRPr lang="en-GB"/>
          </a:p>
        </p:txBody>
      </p:sp>
    </p:spTree>
    <p:extLst>
      <p:ext uri="{BB962C8B-B14F-4D97-AF65-F5344CB8AC3E}">
        <p14:creationId xmlns:p14="http://schemas.microsoft.com/office/powerpoint/2010/main" val="2981672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9A578-9025-B1B7-227F-1532E2A5F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0DE3A-15D9-10EB-93BF-E7E2C249D66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DE1242E-C323-AFB6-9F30-3A4011B12141}"/>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88C309B1-5E2D-034C-89DB-555D8A05781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NHS Improvement</a:t>
            </a:r>
          </a:p>
        </p:txBody>
      </p:sp>
      <p:sp>
        <p:nvSpPr>
          <p:cNvPr id="5" name="Slide Number Placeholder 4">
            <a:extLst>
              <a:ext uri="{FF2B5EF4-FFF2-40B4-BE49-F238E27FC236}">
                <a16:creationId xmlns:a16="http://schemas.microsoft.com/office/drawing/2014/main" id="{BBE200A9-0BCB-5B75-56B7-57F02CD06D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90AB7D-FC04-41BF-88F7-E47891A062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320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ACC69-A0A6-EE74-7109-F6765F144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31A7DD-E5A5-ACF9-C21F-8FC6E16AE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8AEF2-58F3-0DAC-F659-F7F01340ADE3}"/>
              </a:ext>
            </a:extLst>
          </p:cNvPr>
          <p:cNvSpPr>
            <a:spLocks noGrp="1"/>
          </p:cNvSpPr>
          <p:nvPr>
            <p:ph type="body" idx="1"/>
          </p:nvPr>
        </p:nvSpPr>
        <p:spPr/>
        <p:txBody>
          <a:bodyPr/>
          <a:lstStyle/>
          <a:p>
            <a:endParaRPr lang="en-GB" dirty="0"/>
          </a:p>
          <a:p>
            <a:r>
              <a:rPr lang="en-GB" dirty="0"/>
              <a:t>More recently documents such as the Darzi review, AHPs were barely visible highlighting the need for greater visibility of AHPs</a:t>
            </a:r>
          </a:p>
          <a:p>
            <a:r>
              <a:rPr lang="en-GB" dirty="0"/>
              <a:t> </a:t>
            </a:r>
          </a:p>
          <a:p>
            <a:r>
              <a:rPr lang="en-GB" dirty="0"/>
              <a:t>The Impact of the AHP public health strategic framework has highlighted good progress</a:t>
            </a:r>
          </a:p>
          <a:p>
            <a:endParaRPr lang="en-GB" dirty="0"/>
          </a:p>
          <a:p>
            <a:r>
              <a:rPr lang="en-GB" dirty="0"/>
              <a:t>The need for further work in the digital space has been evidenced by the recent digital maturity assessment and the pace of technology development in the NHS </a:t>
            </a:r>
          </a:p>
          <a:p>
            <a:endParaRPr lang="en-GB" dirty="0"/>
          </a:p>
          <a:p>
            <a:r>
              <a:rPr lang="en-GB" dirty="0"/>
              <a:t>And the policy research priorities provide a direction for the knowledge base we need to build</a:t>
            </a:r>
          </a:p>
          <a:p>
            <a:endParaRPr lang="en-GB" dirty="0"/>
          </a:p>
          <a:p>
            <a:r>
              <a:rPr lang="en-GB" dirty="0"/>
              <a:t>The 10 year health plan provides a revised focus for the delivery of health services </a:t>
            </a:r>
          </a:p>
          <a:p>
            <a:endParaRPr lang="en-GB"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Demand for services is continuing to grow due to population ageing, increasing long‑term conditions, and widening health inequalities.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NHS has fallen behind technologically, with outdated systems and administrative burdens.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Staff are under sustained pressure, with workforce shortages, low morale and rising burnout.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current hospital‑centred, reactive model is no longer fit for future needs.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Transformational change is required sustainability, improve outcomes and protect NHS values.</a:t>
            </a: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a:p>
            <a:endParaRPr lang="en-GB" dirty="0"/>
          </a:p>
          <a:p>
            <a:r>
              <a:rPr lang="en-GB" dirty="0"/>
              <a:t>We also need to consider the implications of the NHS leadership and Management framework and the 10 year workforce plan ( when published) for AHP leadership and the AHP workforce. </a:t>
            </a:r>
          </a:p>
          <a:p>
            <a:endParaRPr lang="en-GB" dirty="0"/>
          </a:p>
          <a:p>
            <a:r>
              <a:rPr lang="en-GB" dirty="0"/>
              <a:t>However the next strategy will be evolution not revolution </a:t>
            </a:r>
          </a:p>
        </p:txBody>
      </p:sp>
      <p:sp>
        <p:nvSpPr>
          <p:cNvPr id="4" name="Slide Number Placeholder 3">
            <a:extLst>
              <a:ext uri="{FF2B5EF4-FFF2-40B4-BE49-F238E27FC236}">
                <a16:creationId xmlns:a16="http://schemas.microsoft.com/office/drawing/2014/main" id="{16B9014E-30DF-341F-E7AF-62C884B4B2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11D14-D5EA-4AB2-83CA-1E03FE82279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48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4556A-3AA3-1B29-86CE-C93C540C75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A332C7-AC99-4AD9-9296-3C19E51E38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434BD-F1C8-B05C-96EC-E7BC6984BBB4}"/>
              </a:ext>
            </a:extLst>
          </p:cNvPr>
          <p:cNvSpPr>
            <a:spLocks noGrp="1"/>
          </p:cNvSpPr>
          <p:nvPr>
            <p:ph type="body" idx="1"/>
          </p:nvPr>
        </p:nvSpPr>
        <p:spPr/>
        <p:txBody>
          <a:bodyPr/>
          <a:lstStyle/>
          <a:p>
            <a:r>
              <a:rPr lang="en-GB" dirty="0"/>
              <a:t>Engagement to develop the AHP framework commenced on  2 June these workshop in a box session provide a vital link with clinical staff to ultimately inform the content of the document and influence AHP strategy for the next 5 years and beyond</a:t>
            </a:r>
          </a:p>
        </p:txBody>
      </p:sp>
      <p:sp>
        <p:nvSpPr>
          <p:cNvPr id="4" name="Slide Number Placeholder 3">
            <a:extLst>
              <a:ext uri="{FF2B5EF4-FFF2-40B4-BE49-F238E27FC236}">
                <a16:creationId xmlns:a16="http://schemas.microsoft.com/office/drawing/2014/main" id="{250586B4-C6C4-9AFC-C962-817C7CCB5D7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667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6 themes that have been identified as a result of all the scoping work and what we would like your view upon</a:t>
            </a:r>
          </a:p>
          <a:p>
            <a:r>
              <a:rPr lang="en-GB" dirty="0"/>
              <a:t>The scoping work has also identified that Anti racism, co production and sustainability remain important as core values to all the work that we do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118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survey has been designed to capture all feedback for the consultation and will be reviewed by the national CAHPO team </a:t>
            </a:r>
          </a:p>
          <a:p>
            <a:r>
              <a:rPr lang="en-GB" dirty="0"/>
              <a:t>By submitting your thoughts this way it enables all information to be collated and analysed.</a:t>
            </a:r>
          </a:p>
          <a:p>
            <a:endParaRPr lang="en-GB" dirty="0"/>
          </a:p>
          <a:p>
            <a:r>
              <a:rPr lang="en-GB" dirty="0"/>
              <a:t>For the group work you will need  access to a computer or  mobile to access the survey this is the link to pop In the chat if online:  https://forms.cloud.microsoft/e/npHPD6LnP2 </a:t>
            </a:r>
          </a:p>
          <a:p>
            <a:endParaRPr lang="en-GB" dirty="0"/>
          </a:p>
          <a:p>
            <a:endParaRPr lang="en-GB" dirty="0"/>
          </a:p>
        </p:txBody>
      </p:sp>
      <p:sp>
        <p:nvSpPr>
          <p:cNvPr id="4" name="Slide Number Placeholder 3"/>
          <p:cNvSpPr>
            <a:spLocks noGrp="1"/>
          </p:cNvSpPr>
          <p:nvPr>
            <p:ph type="sldNum" sz="quarter" idx="5"/>
          </p:nvPr>
        </p:nvSpPr>
        <p:spPr/>
        <p:txBody>
          <a:bodyPr/>
          <a:lstStyle/>
          <a:p>
            <a:fld id="{52D11D14-D5EA-4AB2-83CA-1E03FE822797}" type="slidenum">
              <a:rPr lang="en-GB" smtClean="0"/>
              <a:t>13</a:t>
            </a:fld>
            <a:endParaRPr lang="en-GB"/>
          </a:p>
        </p:txBody>
      </p:sp>
    </p:spTree>
    <p:extLst>
      <p:ext uri="{BB962C8B-B14F-4D97-AF65-F5344CB8AC3E}">
        <p14:creationId xmlns:p14="http://schemas.microsoft.com/office/powerpoint/2010/main" val="602763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theme has a main question and 3 prompt questions </a:t>
            </a:r>
          </a:p>
          <a:p>
            <a:r>
              <a:rPr lang="en-GB" dirty="0"/>
              <a:t>We will be capturing your discussion via the online survey </a:t>
            </a:r>
          </a:p>
          <a:p>
            <a:r>
              <a:rPr lang="en-GB" dirty="0"/>
              <a:t>You can navigate forward to the section you have been allocated to complete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11D14-D5EA-4AB2-83CA-1E03FE82279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9985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D11D14-D5EA-4AB2-83CA-1E03FE822797}" type="slidenum">
              <a:rPr lang="en-GB" smtClean="0"/>
              <a:t>15</a:t>
            </a:fld>
            <a:endParaRPr lang="en-GB"/>
          </a:p>
        </p:txBody>
      </p:sp>
    </p:spTree>
    <p:extLst>
      <p:ext uri="{BB962C8B-B14F-4D97-AF65-F5344CB8AC3E}">
        <p14:creationId xmlns:p14="http://schemas.microsoft.com/office/powerpoint/2010/main" val="1174886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D11D14-D5EA-4AB2-83CA-1E03FE822797}" type="slidenum">
              <a:rPr lang="en-GB" smtClean="0"/>
              <a:t>19</a:t>
            </a:fld>
            <a:endParaRPr lang="en-GB"/>
          </a:p>
        </p:txBody>
      </p:sp>
    </p:spTree>
    <p:extLst>
      <p:ext uri="{BB962C8B-B14F-4D97-AF65-F5344CB8AC3E}">
        <p14:creationId xmlns:p14="http://schemas.microsoft.com/office/powerpoint/2010/main" val="3974396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 feedback of some of the contributions through the session</a:t>
            </a:r>
          </a:p>
          <a:p>
            <a:r>
              <a:rPr lang="en-GB" dirty="0"/>
              <a:t>Encourage people to have another look at the survey and provide their own thoughts for anything that hasn’t been captured.</a:t>
            </a:r>
          </a:p>
          <a:p>
            <a:endParaRPr lang="en-GB" dirty="0"/>
          </a:p>
          <a:p>
            <a:r>
              <a:rPr lang="en-GB" dirty="0"/>
              <a:t>Updates will be provided through the Chief AHP officers bulletins, encourage people to sign up to this </a:t>
            </a:r>
          </a:p>
        </p:txBody>
      </p:sp>
      <p:sp>
        <p:nvSpPr>
          <p:cNvPr id="4" name="Slide Number Placeholder 3"/>
          <p:cNvSpPr>
            <a:spLocks noGrp="1"/>
          </p:cNvSpPr>
          <p:nvPr>
            <p:ph type="sldNum" sz="quarter" idx="5"/>
          </p:nvPr>
        </p:nvSpPr>
        <p:spPr/>
        <p:txBody>
          <a:bodyPr/>
          <a:lstStyle/>
          <a:p>
            <a:fld id="{52D11D14-D5EA-4AB2-83CA-1E03FE822797}" type="slidenum">
              <a:rPr lang="en-GB" smtClean="0"/>
              <a:t>21</a:t>
            </a:fld>
            <a:endParaRPr lang="en-GB"/>
          </a:p>
        </p:txBody>
      </p:sp>
    </p:spTree>
    <p:extLst>
      <p:ext uri="{BB962C8B-B14F-4D97-AF65-F5344CB8AC3E}">
        <p14:creationId xmlns:p14="http://schemas.microsoft.com/office/powerpoint/2010/main" val="3533501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8D9C9-0B07-32DD-7EBD-1C32FB98D5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E22963-A910-099C-8BDB-D19D736156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B42F9A-E672-4DD1-EFF5-DC3C6D836D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Include who is  in the room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Everyone's voice is equally  important </a:t>
            </a:r>
          </a:p>
          <a:p>
            <a:endParaRPr lang="en-GB" dirty="0"/>
          </a:p>
        </p:txBody>
      </p:sp>
      <p:sp>
        <p:nvSpPr>
          <p:cNvPr id="4" name="Slide Number Placeholder 3">
            <a:extLst>
              <a:ext uri="{FF2B5EF4-FFF2-40B4-BE49-F238E27FC236}">
                <a16:creationId xmlns:a16="http://schemas.microsoft.com/office/drawing/2014/main" id="{EC1B7D3E-1251-DA28-08F8-0EF301F7B1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11D14-D5EA-4AB2-83CA-1E03FE82279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782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99D81-2303-6F1F-79FA-4F3FCA24B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0B2600-6311-F937-DB94-1D1E7FF00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59885B-7950-D7AA-0E16-7FCC838C9D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B1B2CFA-BD60-7451-410E-FC82D6FCFB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11D14-D5EA-4AB2-83CA-1E03FE82279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4697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A1B4F-5836-FA26-E917-9F191023D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EDF60-F5F2-D652-3EDC-2142F37D8BE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86B404E-0933-9ED2-5191-AD711B2D91F9}"/>
              </a:ext>
            </a:extLst>
          </p:cNvPr>
          <p:cNvSpPr>
            <a:spLocks noGrp="1"/>
          </p:cNvSpPr>
          <p:nvPr>
            <p:ph type="body" idx="1"/>
          </p:nvPr>
        </p:nvSpPr>
        <p:spPr/>
        <p:txBody>
          <a:bodyPr/>
          <a:lstStyle/>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Welcome the team and give a brief introduction about the which is an important part of the engagement across the AHP workforce to develop a new AHP framework that will replace AHPS deliver when that comes to the end of its course in June 27</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Explain we’ll be using the time today to capture your thoughts on 6 key themes</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Peoples thoughts will be captured using an online form, however individuals are very welcome to submit individual forms in addition to the team one. </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If you are recording the conversations, please remind participants of that at this point, and confirm that they are comfortable before turning on the recorders.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endParaRPr lang="en-GB" dirty="0"/>
          </a:p>
        </p:txBody>
      </p:sp>
      <p:sp>
        <p:nvSpPr>
          <p:cNvPr id="4" name="Footer Placeholder 3">
            <a:extLst>
              <a:ext uri="{FF2B5EF4-FFF2-40B4-BE49-F238E27FC236}">
                <a16:creationId xmlns:a16="http://schemas.microsoft.com/office/drawing/2014/main" id="{0982825C-3D2B-40ED-377F-D28E693003D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NHS Improvement</a:t>
            </a:r>
          </a:p>
        </p:txBody>
      </p:sp>
      <p:sp>
        <p:nvSpPr>
          <p:cNvPr id="5" name="Slide Number Placeholder 4">
            <a:extLst>
              <a:ext uri="{FF2B5EF4-FFF2-40B4-BE49-F238E27FC236}">
                <a16:creationId xmlns:a16="http://schemas.microsoft.com/office/drawing/2014/main" id="{539D7559-598F-18C4-0034-5D0654969A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90AB7D-FC04-41BF-88F7-E47891A062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307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tailor the agenda to the time you have , you may want to cover the questions in more that one session, that is fine, submit the form at the end of each session and start a new one next time </a:t>
            </a:r>
          </a:p>
        </p:txBody>
      </p:sp>
      <p:sp>
        <p:nvSpPr>
          <p:cNvPr id="4" name="Slide Number Placeholder 3"/>
          <p:cNvSpPr>
            <a:spLocks noGrp="1"/>
          </p:cNvSpPr>
          <p:nvPr>
            <p:ph type="sldNum" sz="quarter" idx="5"/>
          </p:nvPr>
        </p:nvSpPr>
        <p:spPr/>
        <p:txBody>
          <a:bodyPr/>
          <a:lstStyle/>
          <a:p>
            <a:fld id="{52D11D14-D5EA-4AB2-83CA-1E03FE822797}" type="slidenum">
              <a:rPr lang="en-GB" smtClean="0"/>
              <a:t>5</a:t>
            </a:fld>
            <a:endParaRPr lang="en-GB"/>
          </a:p>
        </p:txBody>
      </p:sp>
    </p:spTree>
    <p:extLst>
      <p:ext uri="{BB962C8B-B14F-4D97-AF65-F5344CB8AC3E}">
        <p14:creationId xmlns:p14="http://schemas.microsoft.com/office/powerpoint/2010/main" val="418824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D11D14-D5EA-4AB2-83CA-1E03FE822797}" type="slidenum">
              <a:rPr lang="en-GB" smtClean="0"/>
              <a:t>6</a:t>
            </a:fld>
            <a:endParaRPr lang="en-GB"/>
          </a:p>
        </p:txBody>
      </p:sp>
    </p:spTree>
    <p:extLst>
      <p:ext uri="{BB962C8B-B14F-4D97-AF65-F5344CB8AC3E}">
        <p14:creationId xmlns:p14="http://schemas.microsoft.com/office/powerpoint/2010/main" val="3076420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 </a:t>
            </a:r>
          </a:p>
          <a:p>
            <a:r>
              <a:rPr lang="en-GB" b="0" dirty="0"/>
              <a:t>Include who is  in the room </a:t>
            </a:r>
          </a:p>
          <a:p>
            <a:r>
              <a:rPr lang="en-GB" b="0" dirty="0"/>
              <a:t>Everyone's voice is equally  important </a:t>
            </a:r>
          </a:p>
          <a:p>
            <a:endParaRPr lang="en-US" b="0" dirty="0"/>
          </a:p>
          <a:p>
            <a:r>
              <a:rPr lang="en-US" b="0" dirty="0"/>
              <a:t>If you have breakout tables, then explain that you’ll mostly be working around your tables but will also share opinions across the room. </a:t>
            </a:r>
            <a:endParaRPr lang="en-US" dirty="0">
              <a:cs typeface="Calibri" panose="020F0502020204030204"/>
            </a:endParaRPr>
          </a:p>
          <a:p>
            <a:endParaRPr lang="en-US" b="0" dirty="0"/>
          </a:p>
          <a:p>
            <a:r>
              <a:rPr lang="en-US" b="0" dirty="0"/>
              <a:t>If you are recording the conversations, please remind participants of that at this point, and confirm that they are comfortable before turning on the recorders. </a:t>
            </a:r>
            <a:endParaRPr lang="en-US" b="0" dirty="0">
              <a:cs typeface="Calibri"/>
            </a:endParaRPr>
          </a:p>
        </p:txBody>
      </p:sp>
      <p:sp>
        <p:nvSpPr>
          <p:cNvPr id="4" name="Slide Number Placeholder 3"/>
          <p:cNvSpPr>
            <a:spLocks noGrp="1"/>
          </p:cNvSpPr>
          <p:nvPr>
            <p:ph type="sldNum" sz="quarter" idx="5"/>
          </p:nvPr>
        </p:nvSpPr>
        <p:spPr/>
        <p:txBody>
          <a:bodyPr/>
          <a:lstStyle/>
          <a:p>
            <a:fld id="{9A4EC7EF-95E1-3D44-A982-BC7A3E9C617E}" type="slidenum">
              <a:rPr lang="en-GB" smtClean="0"/>
              <a:t>7</a:t>
            </a:fld>
            <a:endParaRPr lang="en-GB"/>
          </a:p>
        </p:txBody>
      </p:sp>
    </p:spTree>
    <p:extLst>
      <p:ext uri="{BB962C8B-B14F-4D97-AF65-F5344CB8AC3E}">
        <p14:creationId xmlns:p14="http://schemas.microsoft.com/office/powerpoint/2010/main" val="1653774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first AHP strategy for England, “AHPs into Action”, was launched in 2017, ground-breaking in its use of crowdsourcing.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AHPs into Action was written as a response to the Five-Year Forward View to present a vision for translating national policy into action for AHPs. It captured the wisdom of AHPs from across the nation and helped to nurture and accelerate the emerging AHP movement in England.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Building on this, ‘AHPs Deliver’ was published in 2022, co-created with people, the AHP community, and other health and care professionals in three engagement phases. Over 3,200 registrants in 500 English postcodes made 21,000 contributions.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AHPs Deliver incorporated the delivery of the NHS Long Term Plan.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priorities remained relevant but with expanded scope. These ‘enhanced foundations’ were reshaped into critical enablers for the new five ‘areas of focus.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have been phenomenal work in realising five areas of focus: people first, optimising care, social justice, greener AHP, and the AHP community.  </a:t>
            </a:r>
            <a:endParaRPr kumimoji="0" lang="en-GB" sz="1800" b="1" i="0" u="none" strike="noStrike" kern="0" cap="none" spc="0" normalizeH="0" baseline="0" noProof="0" dirty="0">
              <a:ln>
                <a:noFill/>
              </a:ln>
              <a:solidFill>
                <a:srgbClr val="231F20"/>
              </a:solidFill>
              <a:effectLst/>
              <a:uLnTx/>
              <a:uFillTx/>
              <a:latin typeface="Arial" panose="020B0604020202020204" pitchFamily="34" charset="0"/>
              <a:ea typeface="Times New Roman" panose="02020603050405020304" pitchFamily="18"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52D11D14-D5EA-4AB2-83CA-1E03FE822797}" type="slidenum">
              <a:rPr lang="en-GB" smtClean="0"/>
              <a:t>8</a:t>
            </a:fld>
            <a:endParaRPr lang="en-GB"/>
          </a:p>
        </p:txBody>
      </p:sp>
    </p:spTree>
    <p:extLst>
      <p:ext uri="{BB962C8B-B14F-4D97-AF65-F5344CB8AC3E}">
        <p14:creationId xmlns:p14="http://schemas.microsoft.com/office/powerpoint/2010/main" val="2265818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2024 an evaluation of the implementation of AHPS deliver was undertaken which highlighted a number of successes delivered by the strategy but highlighted there was more to do specifically in terms of optimising care, research, digital and data and skills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105EF-1E4A-4E64-A21B-E5A17BDECF6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5076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0ECE8-A55C-6D94-0A91-7511F48B69D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770B881F-BA6D-8AE3-15D2-9A70B3AA66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FE1784D-62BA-320A-942A-D32B4A4BE3C6}"/>
              </a:ext>
            </a:extLst>
          </p:cNvPr>
          <p:cNvSpPr>
            <a:spLocks noGrp="1"/>
          </p:cNvSpPr>
          <p:nvPr>
            <p:ph type="dt" sz="half" idx="10"/>
          </p:nvPr>
        </p:nvSpPr>
        <p:spPr/>
        <p:txBody>
          <a:bodyPr/>
          <a:lstStyle/>
          <a:p>
            <a:fld id="{3A0BE5A5-A805-45A3-8072-DA700734689B}" type="datetimeFigureOut">
              <a:rPr lang="en-GB" smtClean="0"/>
              <a:t>08/06/2026</a:t>
            </a:fld>
            <a:endParaRPr lang="en-GB"/>
          </a:p>
        </p:txBody>
      </p:sp>
      <p:sp>
        <p:nvSpPr>
          <p:cNvPr id="5" name="Footer Placeholder 4">
            <a:extLst>
              <a:ext uri="{FF2B5EF4-FFF2-40B4-BE49-F238E27FC236}">
                <a16:creationId xmlns:a16="http://schemas.microsoft.com/office/drawing/2014/main" id="{EB7FABB2-4BF8-618F-FC6F-0E7D85F93E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0442B7-AB0A-BD85-82D4-2BF4BC47EF80}"/>
              </a:ext>
            </a:extLst>
          </p:cNvPr>
          <p:cNvSpPr>
            <a:spLocks noGrp="1"/>
          </p:cNvSpPr>
          <p:nvPr>
            <p:ph type="sldNum" sz="quarter" idx="12"/>
          </p:nvPr>
        </p:nvSpPr>
        <p:spPr/>
        <p:txBody>
          <a:bodyPr/>
          <a:lstStyle/>
          <a:p>
            <a:fld id="{1A01F816-68C2-44DC-8B51-6821D7ABC73A}" type="slidenum">
              <a:rPr lang="en-GB" smtClean="0"/>
              <a:t>‹#›</a:t>
            </a:fld>
            <a:endParaRPr lang="en-GB"/>
          </a:p>
        </p:txBody>
      </p:sp>
    </p:spTree>
    <p:extLst>
      <p:ext uri="{BB962C8B-B14F-4D97-AF65-F5344CB8AC3E}">
        <p14:creationId xmlns:p14="http://schemas.microsoft.com/office/powerpoint/2010/main" val="705360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D17F5-CA5B-A551-7F75-EE37302619B3}"/>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BEF9AE3-DEED-1FF3-8C57-99CCDA661CE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C9E62DD-8610-044E-9759-E0AF20CE2A32}"/>
              </a:ext>
            </a:extLst>
          </p:cNvPr>
          <p:cNvSpPr>
            <a:spLocks noGrp="1"/>
          </p:cNvSpPr>
          <p:nvPr>
            <p:ph type="dt" sz="half" idx="10"/>
          </p:nvPr>
        </p:nvSpPr>
        <p:spPr/>
        <p:txBody>
          <a:bodyPr/>
          <a:lstStyle/>
          <a:p>
            <a:fld id="{3A0BE5A5-A805-45A3-8072-DA700734689B}" type="datetimeFigureOut">
              <a:rPr lang="en-GB" smtClean="0"/>
              <a:t>08/06/2026</a:t>
            </a:fld>
            <a:endParaRPr lang="en-GB"/>
          </a:p>
        </p:txBody>
      </p:sp>
      <p:sp>
        <p:nvSpPr>
          <p:cNvPr id="5" name="Footer Placeholder 4">
            <a:extLst>
              <a:ext uri="{FF2B5EF4-FFF2-40B4-BE49-F238E27FC236}">
                <a16:creationId xmlns:a16="http://schemas.microsoft.com/office/drawing/2014/main" id="{470ECC04-E71C-293C-1DE6-B056C298DB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4DF9C6-BE47-93A8-0290-75080C8435BF}"/>
              </a:ext>
            </a:extLst>
          </p:cNvPr>
          <p:cNvSpPr>
            <a:spLocks noGrp="1"/>
          </p:cNvSpPr>
          <p:nvPr>
            <p:ph type="sldNum" sz="quarter" idx="12"/>
          </p:nvPr>
        </p:nvSpPr>
        <p:spPr/>
        <p:txBody>
          <a:bodyPr/>
          <a:lstStyle/>
          <a:p>
            <a:fld id="{1A01F816-68C2-44DC-8B51-6821D7ABC73A}" type="slidenum">
              <a:rPr lang="en-GB" smtClean="0"/>
              <a:t>‹#›</a:t>
            </a:fld>
            <a:endParaRPr lang="en-GB"/>
          </a:p>
        </p:txBody>
      </p:sp>
    </p:spTree>
    <p:extLst>
      <p:ext uri="{BB962C8B-B14F-4D97-AF65-F5344CB8AC3E}">
        <p14:creationId xmlns:p14="http://schemas.microsoft.com/office/powerpoint/2010/main" val="4276191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5924C7-7DE2-877D-86CC-AE460E313B5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1F34FDD-A442-F65F-E545-E7671B366F1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8EF851F-7962-7738-C018-A8E7887881C5}"/>
              </a:ext>
            </a:extLst>
          </p:cNvPr>
          <p:cNvSpPr>
            <a:spLocks noGrp="1"/>
          </p:cNvSpPr>
          <p:nvPr>
            <p:ph type="dt" sz="half" idx="10"/>
          </p:nvPr>
        </p:nvSpPr>
        <p:spPr/>
        <p:txBody>
          <a:bodyPr/>
          <a:lstStyle/>
          <a:p>
            <a:fld id="{3A0BE5A5-A805-45A3-8072-DA700734689B}" type="datetimeFigureOut">
              <a:rPr lang="en-GB" smtClean="0"/>
              <a:t>08/06/2026</a:t>
            </a:fld>
            <a:endParaRPr lang="en-GB"/>
          </a:p>
        </p:txBody>
      </p:sp>
      <p:sp>
        <p:nvSpPr>
          <p:cNvPr id="5" name="Footer Placeholder 4">
            <a:extLst>
              <a:ext uri="{FF2B5EF4-FFF2-40B4-BE49-F238E27FC236}">
                <a16:creationId xmlns:a16="http://schemas.microsoft.com/office/drawing/2014/main" id="{849CF97A-5ABA-C95F-EEAF-5B69BDA7F6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657DA0-4BBC-4F51-13C7-5D47C31D52FA}"/>
              </a:ext>
            </a:extLst>
          </p:cNvPr>
          <p:cNvSpPr>
            <a:spLocks noGrp="1"/>
          </p:cNvSpPr>
          <p:nvPr>
            <p:ph type="sldNum" sz="quarter" idx="12"/>
          </p:nvPr>
        </p:nvSpPr>
        <p:spPr/>
        <p:txBody>
          <a:bodyPr/>
          <a:lstStyle/>
          <a:p>
            <a:fld id="{1A01F816-68C2-44DC-8B51-6821D7ABC73A}" type="slidenum">
              <a:rPr lang="en-GB" smtClean="0"/>
              <a:t>‹#›</a:t>
            </a:fld>
            <a:endParaRPr lang="en-GB"/>
          </a:p>
        </p:txBody>
      </p:sp>
    </p:spTree>
    <p:extLst>
      <p:ext uri="{BB962C8B-B14F-4D97-AF65-F5344CB8AC3E}">
        <p14:creationId xmlns:p14="http://schemas.microsoft.com/office/powerpoint/2010/main" val="2000309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3850915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10075"/>
            <a:ext cx="8696295" cy="949382"/>
          </a:xfrm>
          <a:prstGeom prst="rect">
            <a:avLst/>
          </a:prstGeom>
        </p:spPr>
        <p:txBody>
          <a:bodyPr lIns="0" tIns="0" rIns="0" bIns="0" anchor="t">
            <a:normAutofit/>
          </a:bodyPr>
          <a:lstStyle>
            <a:lvl1pPr>
              <a:defRPr sz="24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5909891"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82795" y="58915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pic>
        <p:nvPicPr>
          <p:cNvPr id="16" name="Picture 15" descr="A blue and black logo&#10;&#10;Description automatically generated">
            <a:extLst>
              <a:ext uri="{FF2B5EF4-FFF2-40B4-BE49-F238E27FC236}">
                <a16:creationId xmlns:a16="http://schemas.microsoft.com/office/drawing/2014/main" id="{C6284CB9-272F-5D0C-7892-3FB830EFA3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46727" y="6026251"/>
            <a:ext cx="1893062" cy="757452"/>
          </a:xfrm>
          <a:prstGeom prst="rect">
            <a:avLst/>
          </a:prstGeom>
        </p:spPr>
      </p:pic>
      <p:grpSp>
        <p:nvGrpSpPr>
          <p:cNvPr id="5" name="Group 4">
            <a:extLst>
              <a:ext uri="{FF2B5EF4-FFF2-40B4-BE49-F238E27FC236}">
                <a16:creationId xmlns:a16="http://schemas.microsoft.com/office/drawing/2014/main" id="{7E7ACA59-B023-CEF6-A867-F246A5AFFFE4}"/>
              </a:ext>
            </a:extLst>
          </p:cNvPr>
          <p:cNvGrpSpPr/>
          <p:nvPr userDrawn="1"/>
        </p:nvGrpSpPr>
        <p:grpSpPr>
          <a:xfrm>
            <a:off x="9128295" y="767200"/>
            <a:ext cx="3601713" cy="187961"/>
            <a:chOff x="8304537" y="2571750"/>
            <a:chExt cx="3601713" cy="187961"/>
          </a:xfrm>
        </p:grpSpPr>
        <p:sp>
          <p:nvSpPr>
            <p:cNvPr id="6" name="Rectangle: Rounded Corners 5">
              <a:extLst>
                <a:ext uri="{FF2B5EF4-FFF2-40B4-BE49-F238E27FC236}">
                  <a16:creationId xmlns:a16="http://schemas.microsoft.com/office/drawing/2014/main" id="{81F2AB37-EEA4-E609-B6C5-9148218A92B2}"/>
                </a:ext>
              </a:extLst>
            </p:cNvPr>
            <p:cNvSpPr/>
            <p:nvPr userDrawn="1"/>
          </p:nvSpPr>
          <p:spPr>
            <a:xfrm>
              <a:off x="8304537" y="2571750"/>
              <a:ext cx="2743200" cy="187961"/>
            </a:xfrm>
            <a:prstGeom prst="roundRect">
              <a:avLst/>
            </a:prstGeom>
            <a:solidFill>
              <a:srgbClr val="FFF7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A1B614CD-6759-F1DD-51EC-31CAEF12384F}"/>
                </a:ext>
              </a:extLst>
            </p:cNvPr>
            <p:cNvSpPr/>
            <p:nvPr userDrawn="1"/>
          </p:nvSpPr>
          <p:spPr>
            <a:xfrm>
              <a:off x="8610600" y="2571750"/>
              <a:ext cx="2743200" cy="187961"/>
            </a:xfrm>
            <a:prstGeom prst="roundRect">
              <a:avLst/>
            </a:prstGeom>
            <a:solidFill>
              <a:srgbClr val="FAE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D31E5C6-1494-9CCD-4303-A10D8958CA6A}"/>
                </a:ext>
              </a:extLst>
            </p:cNvPr>
            <p:cNvSpPr/>
            <p:nvPr userDrawn="1"/>
          </p:nvSpPr>
          <p:spPr>
            <a:xfrm>
              <a:off x="8907498" y="2571750"/>
              <a:ext cx="2743200" cy="187961"/>
            </a:xfrm>
            <a:prstGeom prst="roundRect">
              <a:avLst/>
            </a:prstGeom>
            <a:solidFill>
              <a:srgbClr val="00A4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A059839E-CC3A-039A-920C-E5463DE12338}"/>
                </a:ext>
              </a:extLst>
            </p:cNvPr>
            <p:cNvSpPr/>
            <p:nvPr userDrawn="1"/>
          </p:nvSpPr>
          <p:spPr>
            <a:xfrm>
              <a:off x="9163050" y="2571750"/>
              <a:ext cx="2743200" cy="18796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3627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959702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510852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192537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08/06/2026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73558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08/06/2026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324569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08/06/2026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8882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1BA8-55D3-A955-204C-F96A23FADB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B0F3C78-1CF0-9608-B562-87DC6A0A868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DC0746-8E25-EAC6-6BEB-F6BBE266602C}"/>
              </a:ext>
            </a:extLst>
          </p:cNvPr>
          <p:cNvSpPr>
            <a:spLocks noGrp="1"/>
          </p:cNvSpPr>
          <p:nvPr>
            <p:ph type="dt" sz="half" idx="10"/>
          </p:nvPr>
        </p:nvSpPr>
        <p:spPr/>
        <p:txBody>
          <a:bodyPr/>
          <a:lstStyle/>
          <a:p>
            <a:fld id="{3A0BE5A5-A805-45A3-8072-DA700734689B}" type="datetimeFigureOut">
              <a:rPr lang="en-GB" smtClean="0"/>
              <a:t>08/06/2026</a:t>
            </a:fld>
            <a:endParaRPr lang="en-GB"/>
          </a:p>
        </p:txBody>
      </p:sp>
      <p:sp>
        <p:nvSpPr>
          <p:cNvPr id="5" name="Footer Placeholder 4">
            <a:extLst>
              <a:ext uri="{FF2B5EF4-FFF2-40B4-BE49-F238E27FC236}">
                <a16:creationId xmlns:a16="http://schemas.microsoft.com/office/drawing/2014/main" id="{1F9175D8-DE82-BD5B-E3FC-6F30CB4B62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C0462F-39E1-FDBE-F228-1D1913460BEC}"/>
              </a:ext>
            </a:extLst>
          </p:cNvPr>
          <p:cNvSpPr>
            <a:spLocks noGrp="1"/>
          </p:cNvSpPr>
          <p:nvPr>
            <p:ph type="sldNum" sz="quarter" idx="12"/>
          </p:nvPr>
        </p:nvSpPr>
        <p:spPr/>
        <p:txBody>
          <a:bodyPr/>
          <a:lstStyle/>
          <a:p>
            <a:fld id="{1A01F816-68C2-44DC-8B51-6821D7ABC73A}" type="slidenum">
              <a:rPr lang="en-GB" smtClean="0"/>
              <a:t>‹#›</a:t>
            </a:fld>
            <a:endParaRPr lang="en-GB"/>
          </a:p>
        </p:txBody>
      </p:sp>
    </p:spTree>
    <p:extLst>
      <p:ext uri="{BB962C8B-B14F-4D97-AF65-F5344CB8AC3E}">
        <p14:creationId xmlns:p14="http://schemas.microsoft.com/office/powerpoint/2010/main" val="758677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08/06/2026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779919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08/06/2026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4937037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08/06/2026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09840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355842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22087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Title, subhead, Three columns">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6A9D545D-FD2F-4843-8588-07EBE7DDAA13}"/>
              </a:ext>
              <a:ext uri="{C183D7F6-B498-43B3-948B-1728B52AA6E4}">
                <adec:decorative xmlns:adec="http://schemas.microsoft.com/office/drawing/2017/decorative" val="1"/>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6201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8C75D-59CE-EF39-6A7E-D3BDC0B285E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B8126DE-4363-0FBB-C4D3-4BFB4192C6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F954101-A1FD-484B-8CBD-9631E0DF1100}"/>
              </a:ext>
            </a:extLst>
          </p:cNvPr>
          <p:cNvSpPr>
            <a:spLocks noGrp="1"/>
          </p:cNvSpPr>
          <p:nvPr>
            <p:ph type="dt" sz="half" idx="10"/>
          </p:nvPr>
        </p:nvSpPr>
        <p:spPr/>
        <p:txBody>
          <a:bodyPr/>
          <a:lstStyle/>
          <a:p>
            <a:fld id="{3A0BE5A5-A805-45A3-8072-DA700734689B}" type="datetimeFigureOut">
              <a:rPr lang="en-GB" smtClean="0"/>
              <a:t>08/06/2026</a:t>
            </a:fld>
            <a:endParaRPr lang="en-GB"/>
          </a:p>
        </p:txBody>
      </p:sp>
      <p:sp>
        <p:nvSpPr>
          <p:cNvPr id="5" name="Footer Placeholder 4">
            <a:extLst>
              <a:ext uri="{FF2B5EF4-FFF2-40B4-BE49-F238E27FC236}">
                <a16:creationId xmlns:a16="http://schemas.microsoft.com/office/drawing/2014/main" id="{C3DADE79-ACCA-D173-FF4F-4484DCB231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696623-E1B7-DC75-FA58-6A7A21FB72C7}"/>
              </a:ext>
            </a:extLst>
          </p:cNvPr>
          <p:cNvSpPr>
            <a:spLocks noGrp="1"/>
          </p:cNvSpPr>
          <p:nvPr>
            <p:ph type="sldNum" sz="quarter" idx="12"/>
          </p:nvPr>
        </p:nvSpPr>
        <p:spPr/>
        <p:txBody>
          <a:bodyPr/>
          <a:lstStyle/>
          <a:p>
            <a:fld id="{1A01F816-68C2-44DC-8B51-6821D7ABC73A}" type="slidenum">
              <a:rPr lang="en-GB" smtClean="0"/>
              <a:t>‹#›</a:t>
            </a:fld>
            <a:endParaRPr lang="en-GB"/>
          </a:p>
        </p:txBody>
      </p:sp>
    </p:spTree>
    <p:extLst>
      <p:ext uri="{BB962C8B-B14F-4D97-AF65-F5344CB8AC3E}">
        <p14:creationId xmlns:p14="http://schemas.microsoft.com/office/powerpoint/2010/main" val="2145233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66ACB-D7A7-CF1F-0A5B-78F655E8C17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79AB285-D40F-B995-3F03-64999C50F1F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D3AAB2D-02E5-8D7C-32B9-6CFD6E2A856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2AEF10C-D3E9-2100-AECF-C843624AFE14}"/>
              </a:ext>
            </a:extLst>
          </p:cNvPr>
          <p:cNvSpPr>
            <a:spLocks noGrp="1"/>
          </p:cNvSpPr>
          <p:nvPr>
            <p:ph type="dt" sz="half" idx="10"/>
          </p:nvPr>
        </p:nvSpPr>
        <p:spPr/>
        <p:txBody>
          <a:bodyPr/>
          <a:lstStyle/>
          <a:p>
            <a:fld id="{3A0BE5A5-A805-45A3-8072-DA700734689B}" type="datetimeFigureOut">
              <a:rPr lang="en-GB" smtClean="0"/>
              <a:t>08/06/2026</a:t>
            </a:fld>
            <a:endParaRPr lang="en-GB"/>
          </a:p>
        </p:txBody>
      </p:sp>
      <p:sp>
        <p:nvSpPr>
          <p:cNvPr id="6" name="Footer Placeholder 5">
            <a:extLst>
              <a:ext uri="{FF2B5EF4-FFF2-40B4-BE49-F238E27FC236}">
                <a16:creationId xmlns:a16="http://schemas.microsoft.com/office/drawing/2014/main" id="{41ACD351-122C-A2BB-3EA3-ACA308AA23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468FDE4-0658-0FDB-D4EE-724BE46C4A7E}"/>
              </a:ext>
            </a:extLst>
          </p:cNvPr>
          <p:cNvSpPr>
            <a:spLocks noGrp="1"/>
          </p:cNvSpPr>
          <p:nvPr>
            <p:ph type="sldNum" sz="quarter" idx="12"/>
          </p:nvPr>
        </p:nvSpPr>
        <p:spPr/>
        <p:txBody>
          <a:bodyPr/>
          <a:lstStyle/>
          <a:p>
            <a:fld id="{1A01F816-68C2-44DC-8B51-6821D7ABC73A}" type="slidenum">
              <a:rPr lang="en-GB" smtClean="0"/>
              <a:t>‹#›</a:t>
            </a:fld>
            <a:endParaRPr lang="en-GB"/>
          </a:p>
        </p:txBody>
      </p:sp>
    </p:spTree>
    <p:extLst>
      <p:ext uri="{BB962C8B-B14F-4D97-AF65-F5344CB8AC3E}">
        <p14:creationId xmlns:p14="http://schemas.microsoft.com/office/powerpoint/2010/main" val="2176751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F39F9-9BB1-950D-C164-9A4D33433A1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EB5B3D2-7CA6-5FED-B817-1012F6ABEB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4B53F5B-C481-9A9D-B4A5-201B198033E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1DBCB13-4266-95A2-BBD6-0CEF715A5F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6B37F3A-A58A-4E15-591A-802C97A1304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4106762-E57A-B8E4-057B-3E176A7440CE}"/>
              </a:ext>
            </a:extLst>
          </p:cNvPr>
          <p:cNvSpPr>
            <a:spLocks noGrp="1"/>
          </p:cNvSpPr>
          <p:nvPr>
            <p:ph type="dt" sz="half" idx="10"/>
          </p:nvPr>
        </p:nvSpPr>
        <p:spPr/>
        <p:txBody>
          <a:bodyPr/>
          <a:lstStyle/>
          <a:p>
            <a:fld id="{3A0BE5A5-A805-45A3-8072-DA700734689B}" type="datetimeFigureOut">
              <a:rPr lang="en-GB" smtClean="0"/>
              <a:t>08/06/2026</a:t>
            </a:fld>
            <a:endParaRPr lang="en-GB"/>
          </a:p>
        </p:txBody>
      </p:sp>
      <p:sp>
        <p:nvSpPr>
          <p:cNvPr id="8" name="Footer Placeholder 7">
            <a:extLst>
              <a:ext uri="{FF2B5EF4-FFF2-40B4-BE49-F238E27FC236}">
                <a16:creationId xmlns:a16="http://schemas.microsoft.com/office/drawing/2014/main" id="{4C5C3589-1BDD-86D3-E6F7-5D9A6DA179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450AA3C-1DB0-EE49-35B0-214D9B7EDFEB}"/>
              </a:ext>
            </a:extLst>
          </p:cNvPr>
          <p:cNvSpPr>
            <a:spLocks noGrp="1"/>
          </p:cNvSpPr>
          <p:nvPr>
            <p:ph type="sldNum" sz="quarter" idx="12"/>
          </p:nvPr>
        </p:nvSpPr>
        <p:spPr/>
        <p:txBody>
          <a:bodyPr/>
          <a:lstStyle/>
          <a:p>
            <a:fld id="{1A01F816-68C2-44DC-8B51-6821D7ABC73A}" type="slidenum">
              <a:rPr lang="en-GB" smtClean="0"/>
              <a:t>‹#›</a:t>
            </a:fld>
            <a:endParaRPr lang="en-GB"/>
          </a:p>
        </p:txBody>
      </p:sp>
    </p:spTree>
    <p:extLst>
      <p:ext uri="{BB962C8B-B14F-4D97-AF65-F5344CB8AC3E}">
        <p14:creationId xmlns:p14="http://schemas.microsoft.com/office/powerpoint/2010/main" val="2578189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999D4-3A53-8204-85F3-EBB15027581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D13C7D3-E3F6-0B02-8B19-64519A303A22}"/>
              </a:ext>
            </a:extLst>
          </p:cNvPr>
          <p:cNvSpPr>
            <a:spLocks noGrp="1"/>
          </p:cNvSpPr>
          <p:nvPr>
            <p:ph type="dt" sz="half" idx="10"/>
          </p:nvPr>
        </p:nvSpPr>
        <p:spPr/>
        <p:txBody>
          <a:bodyPr/>
          <a:lstStyle/>
          <a:p>
            <a:fld id="{3A0BE5A5-A805-45A3-8072-DA700734689B}" type="datetimeFigureOut">
              <a:rPr lang="en-GB" smtClean="0"/>
              <a:t>08/06/2026</a:t>
            </a:fld>
            <a:endParaRPr lang="en-GB"/>
          </a:p>
        </p:txBody>
      </p:sp>
      <p:sp>
        <p:nvSpPr>
          <p:cNvPr id="4" name="Footer Placeholder 3">
            <a:extLst>
              <a:ext uri="{FF2B5EF4-FFF2-40B4-BE49-F238E27FC236}">
                <a16:creationId xmlns:a16="http://schemas.microsoft.com/office/drawing/2014/main" id="{A98CC19E-002B-30A2-9BBE-EB712C89D7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D63371-02FC-27EB-D8A8-16B5690D5324}"/>
              </a:ext>
            </a:extLst>
          </p:cNvPr>
          <p:cNvSpPr>
            <a:spLocks noGrp="1"/>
          </p:cNvSpPr>
          <p:nvPr>
            <p:ph type="sldNum" sz="quarter" idx="12"/>
          </p:nvPr>
        </p:nvSpPr>
        <p:spPr/>
        <p:txBody>
          <a:bodyPr/>
          <a:lstStyle/>
          <a:p>
            <a:fld id="{1A01F816-68C2-44DC-8B51-6821D7ABC73A}" type="slidenum">
              <a:rPr lang="en-GB" smtClean="0"/>
              <a:t>‹#›</a:t>
            </a:fld>
            <a:endParaRPr lang="en-GB"/>
          </a:p>
        </p:txBody>
      </p:sp>
    </p:spTree>
    <p:extLst>
      <p:ext uri="{BB962C8B-B14F-4D97-AF65-F5344CB8AC3E}">
        <p14:creationId xmlns:p14="http://schemas.microsoft.com/office/powerpoint/2010/main" val="4051679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2AC159-B25B-7B56-1BC3-98D09DCB03B0}"/>
              </a:ext>
            </a:extLst>
          </p:cNvPr>
          <p:cNvSpPr>
            <a:spLocks noGrp="1"/>
          </p:cNvSpPr>
          <p:nvPr>
            <p:ph type="dt" sz="half" idx="10"/>
          </p:nvPr>
        </p:nvSpPr>
        <p:spPr/>
        <p:txBody>
          <a:bodyPr/>
          <a:lstStyle/>
          <a:p>
            <a:fld id="{3A0BE5A5-A805-45A3-8072-DA700734689B}" type="datetimeFigureOut">
              <a:rPr lang="en-GB" smtClean="0"/>
              <a:t>08/06/2026</a:t>
            </a:fld>
            <a:endParaRPr lang="en-GB"/>
          </a:p>
        </p:txBody>
      </p:sp>
      <p:sp>
        <p:nvSpPr>
          <p:cNvPr id="3" name="Footer Placeholder 2">
            <a:extLst>
              <a:ext uri="{FF2B5EF4-FFF2-40B4-BE49-F238E27FC236}">
                <a16:creationId xmlns:a16="http://schemas.microsoft.com/office/drawing/2014/main" id="{DFCE5E68-F839-511F-9B38-524215FADB8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2DA370E-D699-475D-9359-08CA3BDB4D4E}"/>
              </a:ext>
            </a:extLst>
          </p:cNvPr>
          <p:cNvSpPr>
            <a:spLocks noGrp="1"/>
          </p:cNvSpPr>
          <p:nvPr>
            <p:ph type="sldNum" sz="quarter" idx="12"/>
          </p:nvPr>
        </p:nvSpPr>
        <p:spPr/>
        <p:txBody>
          <a:bodyPr/>
          <a:lstStyle/>
          <a:p>
            <a:fld id="{1A01F816-68C2-44DC-8B51-6821D7ABC73A}" type="slidenum">
              <a:rPr lang="en-GB" smtClean="0"/>
              <a:t>‹#›</a:t>
            </a:fld>
            <a:endParaRPr lang="en-GB"/>
          </a:p>
        </p:txBody>
      </p:sp>
    </p:spTree>
    <p:extLst>
      <p:ext uri="{BB962C8B-B14F-4D97-AF65-F5344CB8AC3E}">
        <p14:creationId xmlns:p14="http://schemas.microsoft.com/office/powerpoint/2010/main" val="3486018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EECC-CA0E-40E2-5D0D-C6F91DD6E4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722A6C3-BA9B-613B-4313-A270507661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2C7BF93-796D-0C14-6C41-42DE96DEB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46E138F-8F6A-BF4A-1054-00131F0F4907}"/>
              </a:ext>
            </a:extLst>
          </p:cNvPr>
          <p:cNvSpPr>
            <a:spLocks noGrp="1"/>
          </p:cNvSpPr>
          <p:nvPr>
            <p:ph type="dt" sz="half" idx="10"/>
          </p:nvPr>
        </p:nvSpPr>
        <p:spPr/>
        <p:txBody>
          <a:bodyPr/>
          <a:lstStyle/>
          <a:p>
            <a:fld id="{3A0BE5A5-A805-45A3-8072-DA700734689B}" type="datetimeFigureOut">
              <a:rPr lang="en-GB" smtClean="0"/>
              <a:t>08/06/2026</a:t>
            </a:fld>
            <a:endParaRPr lang="en-GB"/>
          </a:p>
        </p:txBody>
      </p:sp>
      <p:sp>
        <p:nvSpPr>
          <p:cNvPr id="6" name="Footer Placeholder 5">
            <a:extLst>
              <a:ext uri="{FF2B5EF4-FFF2-40B4-BE49-F238E27FC236}">
                <a16:creationId xmlns:a16="http://schemas.microsoft.com/office/drawing/2014/main" id="{075B2EAC-6887-ACE1-7026-D2DB06B408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79D794-BD8A-8815-B36E-9B8ABAAE9661}"/>
              </a:ext>
            </a:extLst>
          </p:cNvPr>
          <p:cNvSpPr>
            <a:spLocks noGrp="1"/>
          </p:cNvSpPr>
          <p:nvPr>
            <p:ph type="sldNum" sz="quarter" idx="12"/>
          </p:nvPr>
        </p:nvSpPr>
        <p:spPr/>
        <p:txBody>
          <a:bodyPr/>
          <a:lstStyle/>
          <a:p>
            <a:fld id="{1A01F816-68C2-44DC-8B51-6821D7ABC73A}" type="slidenum">
              <a:rPr lang="en-GB" smtClean="0"/>
              <a:t>‹#›</a:t>
            </a:fld>
            <a:endParaRPr lang="en-GB"/>
          </a:p>
        </p:txBody>
      </p:sp>
    </p:spTree>
    <p:extLst>
      <p:ext uri="{BB962C8B-B14F-4D97-AF65-F5344CB8AC3E}">
        <p14:creationId xmlns:p14="http://schemas.microsoft.com/office/powerpoint/2010/main" val="2822736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70F1C-6AD8-75F7-D734-F35783D3B1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204AD96B-811C-0436-7083-066E5DE00E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104A317-67D6-9091-E860-68A2C3CDE2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2F13172-4CE8-FDDE-1A1C-B0244517C012}"/>
              </a:ext>
            </a:extLst>
          </p:cNvPr>
          <p:cNvSpPr>
            <a:spLocks noGrp="1"/>
          </p:cNvSpPr>
          <p:nvPr>
            <p:ph type="dt" sz="half" idx="10"/>
          </p:nvPr>
        </p:nvSpPr>
        <p:spPr/>
        <p:txBody>
          <a:bodyPr/>
          <a:lstStyle/>
          <a:p>
            <a:fld id="{3A0BE5A5-A805-45A3-8072-DA700734689B}" type="datetimeFigureOut">
              <a:rPr lang="en-GB" smtClean="0"/>
              <a:t>08/06/2026</a:t>
            </a:fld>
            <a:endParaRPr lang="en-GB"/>
          </a:p>
        </p:txBody>
      </p:sp>
      <p:sp>
        <p:nvSpPr>
          <p:cNvPr id="6" name="Footer Placeholder 5">
            <a:extLst>
              <a:ext uri="{FF2B5EF4-FFF2-40B4-BE49-F238E27FC236}">
                <a16:creationId xmlns:a16="http://schemas.microsoft.com/office/drawing/2014/main" id="{95C094B6-B73A-4BA4-DA1E-0C20BE0C9D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AFA7C0-C207-5EE5-058A-46ECE089CB45}"/>
              </a:ext>
            </a:extLst>
          </p:cNvPr>
          <p:cNvSpPr>
            <a:spLocks noGrp="1"/>
          </p:cNvSpPr>
          <p:nvPr>
            <p:ph type="sldNum" sz="quarter" idx="12"/>
          </p:nvPr>
        </p:nvSpPr>
        <p:spPr/>
        <p:txBody>
          <a:bodyPr/>
          <a:lstStyle/>
          <a:p>
            <a:fld id="{1A01F816-68C2-44DC-8B51-6821D7ABC73A}" type="slidenum">
              <a:rPr lang="en-GB" smtClean="0"/>
              <a:t>‹#›</a:t>
            </a:fld>
            <a:endParaRPr lang="en-GB"/>
          </a:p>
        </p:txBody>
      </p:sp>
    </p:spTree>
    <p:extLst>
      <p:ext uri="{BB962C8B-B14F-4D97-AF65-F5344CB8AC3E}">
        <p14:creationId xmlns:p14="http://schemas.microsoft.com/office/powerpoint/2010/main" val="1594428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1CB1-FF7A-0F9C-5B73-BD28C1DA6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D588DF9-EF82-181E-B612-5EDA6DC8BA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DEAB6DA-7FA1-C932-4E4D-4D3E2A4867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A0BE5A5-A805-45A3-8072-DA700734689B}" type="datetimeFigureOut">
              <a:rPr lang="en-GB" smtClean="0"/>
              <a:t>08/06/2026</a:t>
            </a:fld>
            <a:endParaRPr lang="en-GB"/>
          </a:p>
        </p:txBody>
      </p:sp>
      <p:sp>
        <p:nvSpPr>
          <p:cNvPr id="5" name="Footer Placeholder 4">
            <a:extLst>
              <a:ext uri="{FF2B5EF4-FFF2-40B4-BE49-F238E27FC236}">
                <a16:creationId xmlns:a16="http://schemas.microsoft.com/office/drawing/2014/main" id="{6F95A514-A2A6-0894-6711-F15C53471F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A636E89-D1A0-F1C3-C874-6CA84335D6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01F816-68C2-44DC-8B51-6821D7ABC73A}" type="slidenum">
              <a:rPr lang="en-GB" smtClean="0"/>
              <a:t>‹#›</a:t>
            </a:fld>
            <a:endParaRPr lang="en-GB"/>
          </a:p>
        </p:txBody>
      </p:sp>
    </p:spTree>
    <p:extLst>
      <p:ext uri="{BB962C8B-B14F-4D97-AF65-F5344CB8AC3E}">
        <p14:creationId xmlns:p14="http://schemas.microsoft.com/office/powerpoint/2010/main" val="1203624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7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08/06/2026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319357973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forms.cloud.microsoft/e/npHPD6LnP2"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forms.cloud.microsoft/e/npHPD6LnP2" TargetMode="External"/><Relationship Id="rId5" Type="http://schemas.openxmlformats.org/officeDocument/2006/relationships/image" Target="../media/image34.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5.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60B4B88F-0423-EA0B-2708-01394F39ECEF}"/>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27CD9A49-419C-E959-446F-254771A6CE82}"/>
              </a:ext>
            </a:extLst>
          </p:cNvPr>
          <p:cNvSpPr/>
          <p:nvPr/>
        </p:nvSpPr>
        <p:spPr>
          <a:xfrm>
            <a:off x="274109" y="3525624"/>
            <a:ext cx="627884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B01F74"/>
                </a:solidFill>
                <a:effectLst/>
                <a:uLnTx/>
                <a:uFillTx/>
                <a:latin typeface="Arial" panose="020B0604020202020204" pitchFamily="34" charset="0"/>
                <a:ea typeface="+mn-ea"/>
                <a:cs typeface="Arial" panose="020B0604020202020204" pitchFamily="34" charset="0"/>
              </a:rPr>
              <a:t>Workshop in a box</a:t>
            </a:r>
          </a:p>
        </p:txBody>
      </p:sp>
      <p:pic>
        <p:nvPicPr>
          <p:cNvPr id="10" name="Picture 9" descr="A picture containing shape&#10;&#10;Description automatically generated">
            <a:extLst>
              <a:ext uri="{FF2B5EF4-FFF2-40B4-BE49-F238E27FC236}">
                <a16:creationId xmlns:a16="http://schemas.microsoft.com/office/drawing/2014/main" id="{D0D29A9D-9F04-327D-A061-EB35D9751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850" y="-876526"/>
            <a:ext cx="8491413" cy="8611051"/>
          </a:xfrm>
          <a:prstGeom prst="rect">
            <a:avLst/>
          </a:prstGeom>
        </p:spPr>
      </p:pic>
      <p:sp>
        <p:nvSpPr>
          <p:cNvPr id="3" name="Rectangle 2">
            <a:extLst>
              <a:ext uri="{FF2B5EF4-FFF2-40B4-BE49-F238E27FC236}">
                <a16:creationId xmlns:a16="http://schemas.microsoft.com/office/drawing/2014/main" id="{23C86E20-004A-5BF0-D144-365EB3900C65}"/>
              </a:ext>
            </a:extLst>
          </p:cNvPr>
          <p:cNvSpPr/>
          <p:nvPr/>
        </p:nvSpPr>
        <p:spPr>
          <a:xfrm rot="16200000">
            <a:off x="7107810" y="1027522"/>
            <a:ext cx="7051250" cy="4996206"/>
          </a:xfrm>
          <a:prstGeom prst="rect">
            <a:avLst/>
          </a:prstGeom>
          <a:gradFill>
            <a:gsLst>
              <a:gs pos="0">
                <a:schemeClr val="accent1">
                  <a:lumMod val="5000"/>
                  <a:lumOff val="95000"/>
                  <a:alpha val="0"/>
                </a:schemeClr>
              </a:gs>
              <a:gs pos="34000">
                <a:schemeClr val="bg1">
                  <a:alpha val="25000"/>
                </a:schemeClr>
              </a:gs>
              <a:gs pos="67000">
                <a:schemeClr val="bg1">
                  <a:alpha val="50000"/>
                </a:schemeClr>
              </a:gs>
              <a:gs pos="87000">
                <a:schemeClr val="bg1">
                  <a:alpha val="71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B0DF75A-21C4-3E0F-901F-110E3B999528}"/>
              </a:ext>
            </a:extLst>
          </p:cNvPr>
          <p:cNvSpPr txBox="1"/>
          <p:nvPr/>
        </p:nvSpPr>
        <p:spPr>
          <a:xfrm>
            <a:off x="274109" y="225230"/>
            <a:ext cx="6973185" cy="2123658"/>
          </a:xfrm>
          <a:prstGeom prst="rect">
            <a:avLst/>
          </a:prstGeom>
          <a:noFill/>
          <a:ln>
            <a:noFill/>
          </a:ln>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007AC3"/>
                </a:solidFill>
                <a:effectLst/>
                <a:uLnTx/>
                <a:uFillTx/>
                <a:latin typeface="Arial"/>
                <a:ea typeface="+mn-ea"/>
                <a:cs typeface="Arial"/>
              </a:rPr>
              <a:t>The AHP Framework for System Impact for England 2027- 2032</a:t>
            </a:r>
          </a:p>
        </p:txBody>
      </p:sp>
      <p:sp>
        <p:nvSpPr>
          <p:cNvPr id="2" name="TextBox 1">
            <a:extLst>
              <a:ext uri="{FF2B5EF4-FFF2-40B4-BE49-F238E27FC236}">
                <a16:creationId xmlns:a16="http://schemas.microsoft.com/office/drawing/2014/main" id="{C7C35C6A-16C3-B312-6C14-4DF9C810175C}"/>
              </a:ext>
            </a:extLst>
          </p:cNvPr>
          <p:cNvSpPr txBox="1"/>
          <p:nvPr/>
        </p:nvSpPr>
        <p:spPr>
          <a:xfrm>
            <a:off x="961828" y="5326923"/>
            <a:ext cx="4770304" cy="523220"/>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For the use facilitator only </a:t>
            </a:r>
          </a:p>
        </p:txBody>
      </p:sp>
    </p:spTree>
    <p:extLst>
      <p:ext uri="{BB962C8B-B14F-4D97-AF65-F5344CB8AC3E}">
        <p14:creationId xmlns:p14="http://schemas.microsoft.com/office/powerpoint/2010/main" val="2760394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7BE36-6EFE-5F1C-F736-09E367693622}"/>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ED45689-5DB5-FEA1-C64A-D7A4B7458202}"/>
              </a:ext>
            </a:extLst>
          </p:cNvPr>
          <p:cNvPicPr>
            <a:picLocks noChangeAspect="1"/>
          </p:cNvPicPr>
          <p:nvPr/>
        </p:nvPicPr>
        <p:blipFill>
          <a:blip r:embed="rId3"/>
          <a:stretch>
            <a:fillRect/>
          </a:stretch>
        </p:blipFill>
        <p:spPr>
          <a:xfrm>
            <a:off x="79346" y="169491"/>
            <a:ext cx="804742" cy="774259"/>
          </a:xfrm>
          <a:prstGeom prst="rect">
            <a:avLst/>
          </a:prstGeom>
        </p:spPr>
      </p:pic>
      <p:sp>
        <p:nvSpPr>
          <p:cNvPr id="2" name="Title 4">
            <a:extLst>
              <a:ext uri="{FF2B5EF4-FFF2-40B4-BE49-F238E27FC236}">
                <a16:creationId xmlns:a16="http://schemas.microsoft.com/office/drawing/2014/main" id="{5B05C239-A0B7-2899-38FC-C51E128D6392}"/>
              </a:ext>
            </a:extLst>
          </p:cNvPr>
          <p:cNvSpPr>
            <a:spLocks noGrp="1"/>
          </p:cNvSpPr>
          <p:nvPr>
            <p:ph type="title"/>
          </p:nvPr>
        </p:nvSpPr>
        <p:spPr>
          <a:xfrm>
            <a:off x="1088149" y="285657"/>
            <a:ext cx="10515600" cy="774260"/>
          </a:xfrm>
        </p:spPr>
        <p:txBody>
          <a:bodyPr>
            <a:normAutofit/>
          </a:bodyPr>
          <a:lstStyle/>
          <a:p>
            <a:r>
              <a:rPr lang="en-US" sz="3600" b="1">
                <a:solidFill>
                  <a:srgbClr val="007AC3"/>
                </a:solidFill>
                <a:latin typeface="Arial" panose="020B0604020202020204" pitchFamily="34" charset="0"/>
                <a:cs typeface="Arial" panose="020B0604020202020204" pitchFamily="34" charset="0"/>
              </a:rPr>
              <a:t>A third AHP framework</a:t>
            </a:r>
          </a:p>
        </p:txBody>
      </p:sp>
      <p:pic>
        <p:nvPicPr>
          <p:cNvPr id="5" name="Picture 4">
            <a:extLst>
              <a:ext uri="{FF2B5EF4-FFF2-40B4-BE49-F238E27FC236}">
                <a16:creationId xmlns:a16="http://schemas.microsoft.com/office/drawing/2014/main" id="{9C959D60-684E-E0FC-180C-C96EF7733DD9}"/>
              </a:ext>
            </a:extLst>
          </p:cNvPr>
          <p:cNvPicPr>
            <a:picLocks noChangeAspect="1"/>
          </p:cNvPicPr>
          <p:nvPr/>
        </p:nvPicPr>
        <p:blipFill>
          <a:blip r:embed="rId4"/>
          <a:stretch>
            <a:fillRect/>
          </a:stretch>
        </p:blipFill>
        <p:spPr>
          <a:xfrm>
            <a:off x="9207676" y="1205762"/>
            <a:ext cx="2283500" cy="3253341"/>
          </a:xfrm>
          <a:prstGeom prst="rect">
            <a:avLst/>
          </a:prstGeom>
          <a:ln>
            <a:noFill/>
          </a:ln>
          <a:effectLst>
            <a:outerShdw blurRad="292100" dist="139700" dir="2700000" algn="tl" rotWithShape="0">
              <a:srgbClr val="333333">
                <a:alpha val="65000"/>
              </a:srgbClr>
            </a:outerShdw>
          </a:effectLst>
        </p:spPr>
      </p:pic>
      <p:pic>
        <p:nvPicPr>
          <p:cNvPr id="19" name="Content Placeholder 5">
            <a:extLst>
              <a:ext uri="{FF2B5EF4-FFF2-40B4-BE49-F238E27FC236}">
                <a16:creationId xmlns:a16="http://schemas.microsoft.com/office/drawing/2014/main" id="{4E8930DA-81E5-7C4D-F126-11C1F320EC10}"/>
              </a:ext>
            </a:extLst>
          </p:cNvPr>
          <p:cNvPicPr>
            <a:picLocks noChangeAspect="1"/>
          </p:cNvPicPr>
          <p:nvPr/>
        </p:nvPicPr>
        <p:blipFill>
          <a:blip r:embed="rId5"/>
          <a:stretch>
            <a:fillRect/>
          </a:stretch>
        </p:blipFill>
        <p:spPr>
          <a:xfrm>
            <a:off x="500746" y="1301507"/>
            <a:ext cx="2432236" cy="3217427"/>
          </a:xfrm>
          <a:prstGeom prst="rect">
            <a:avLst/>
          </a:prstGeom>
          <a:effectLst>
            <a:outerShdw blurRad="50800" dist="38100" dir="13500000" algn="br" rotWithShape="0">
              <a:prstClr val="black">
                <a:alpha val="40000"/>
              </a:prstClr>
            </a:outerShdw>
          </a:effectLst>
        </p:spPr>
      </p:pic>
      <p:pic>
        <p:nvPicPr>
          <p:cNvPr id="6" name="Picture 5">
            <a:extLst>
              <a:ext uri="{FF2B5EF4-FFF2-40B4-BE49-F238E27FC236}">
                <a16:creationId xmlns:a16="http://schemas.microsoft.com/office/drawing/2014/main" id="{5AF68173-0ED1-4933-F119-C5A47BB46298}"/>
              </a:ext>
            </a:extLst>
          </p:cNvPr>
          <p:cNvPicPr>
            <a:picLocks noChangeAspect="1"/>
          </p:cNvPicPr>
          <p:nvPr/>
        </p:nvPicPr>
        <p:blipFill>
          <a:blip r:embed="rId6"/>
          <a:stretch>
            <a:fillRect/>
          </a:stretch>
        </p:blipFill>
        <p:spPr>
          <a:xfrm>
            <a:off x="3189729" y="1241676"/>
            <a:ext cx="2283500" cy="321742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82A3FBF-5ECD-46FD-DDCD-9A0D99F209DB}"/>
              </a:ext>
            </a:extLst>
          </p:cNvPr>
          <p:cNvPicPr>
            <a:picLocks noChangeAspect="1"/>
          </p:cNvPicPr>
          <p:nvPr/>
        </p:nvPicPr>
        <p:blipFill>
          <a:blip r:embed="rId7"/>
          <a:stretch>
            <a:fillRect/>
          </a:stretch>
        </p:blipFill>
        <p:spPr>
          <a:xfrm>
            <a:off x="1544130" y="4659940"/>
            <a:ext cx="3622371" cy="198341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44F99EED-2422-BB74-4E52-E7580D14085E}"/>
              </a:ext>
            </a:extLst>
          </p:cNvPr>
          <p:cNvPicPr>
            <a:picLocks noChangeAspect="1"/>
          </p:cNvPicPr>
          <p:nvPr/>
        </p:nvPicPr>
        <p:blipFill>
          <a:blip r:embed="rId8"/>
          <a:stretch>
            <a:fillRect/>
          </a:stretch>
        </p:blipFill>
        <p:spPr>
          <a:xfrm>
            <a:off x="5423523" y="4607195"/>
            <a:ext cx="3652979" cy="204371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6425CB6A-3619-381B-07E8-4CCEA9651DBF}"/>
              </a:ext>
            </a:extLst>
          </p:cNvPr>
          <p:cNvPicPr>
            <a:picLocks noChangeAspect="1"/>
          </p:cNvPicPr>
          <p:nvPr/>
        </p:nvPicPr>
        <p:blipFill>
          <a:blip r:embed="rId9"/>
          <a:stretch>
            <a:fillRect/>
          </a:stretch>
        </p:blipFill>
        <p:spPr>
          <a:xfrm>
            <a:off x="8764732" y="4617992"/>
            <a:ext cx="2393784" cy="2339895"/>
          </a:xfrm>
          <a:prstGeom prst="ellipse">
            <a:avLst/>
          </a:prstGeom>
        </p:spPr>
      </p:pic>
      <p:pic>
        <p:nvPicPr>
          <p:cNvPr id="4" name="Picture 3" descr="A blue circle with pink dots&#10;&#10;AI-generated content may be incorrect.">
            <a:extLst>
              <a:ext uri="{FF2B5EF4-FFF2-40B4-BE49-F238E27FC236}">
                <a16:creationId xmlns:a16="http://schemas.microsoft.com/office/drawing/2014/main" id="{1BDCA8A6-E9A5-908A-0958-557EAC6F5E16}"/>
              </a:ext>
            </a:extLst>
          </p:cNvPr>
          <p:cNvPicPr>
            <a:picLocks noChangeAspect="1"/>
          </p:cNvPicPr>
          <p:nvPr/>
        </p:nvPicPr>
        <p:blipFill>
          <a:blip r:embed="rId10"/>
          <a:stretch>
            <a:fillRect/>
          </a:stretch>
        </p:blipFill>
        <p:spPr>
          <a:xfrm>
            <a:off x="6015187" y="1208009"/>
            <a:ext cx="2393784" cy="3264138"/>
          </a:xfrm>
          <a:prstGeom prst="rect">
            <a:avLst/>
          </a:prstGeom>
          <a:effectLst>
            <a:outerShdw blurRad="50800" dist="50800" dir="2700000" sx="103000" sy="103000">
              <a:schemeClr val="bg1">
                <a:lumMod val="85000"/>
                <a:alpha val="94000"/>
              </a:schemeClr>
            </a:outerShdw>
          </a:effectLst>
        </p:spPr>
      </p:pic>
    </p:spTree>
    <p:extLst>
      <p:ext uri="{BB962C8B-B14F-4D97-AF65-F5344CB8AC3E}">
        <p14:creationId xmlns:p14="http://schemas.microsoft.com/office/powerpoint/2010/main" val="140967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80467-3C5C-9DAE-B709-BFE87D70B1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11CA46-4FD7-876A-8EC1-9CF35DA88BA6}"/>
              </a:ext>
            </a:extLst>
          </p:cNvPr>
          <p:cNvSpPr>
            <a:spLocks noGrp="1"/>
          </p:cNvSpPr>
          <p:nvPr>
            <p:ph type="title" idx="4294967295"/>
          </p:nvPr>
        </p:nvSpPr>
        <p:spPr>
          <a:xfrm>
            <a:off x="1749282" y="345727"/>
            <a:ext cx="10188807" cy="830998"/>
          </a:xfrm>
        </p:spPr>
        <p:txBody>
          <a:bodyPr>
            <a:normAutofit/>
          </a:bodyPr>
          <a:lstStyle/>
          <a:p>
            <a:r>
              <a:rPr lang="en-GB" sz="3600">
                <a:solidFill>
                  <a:srgbClr val="215F9A"/>
                </a:solidFill>
                <a:latin typeface="Arial" panose="020B0604020202020204" pitchFamily="34" charset="0"/>
                <a:cs typeface="Arial" panose="020B0604020202020204" pitchFamily="34" charset="0"/>
              </a:rPr>
              <a:t>AHP Framework timetable</a:t>
            </a:r>
          </a:p>
        </p:txBody>
      </p:sp>
      <p:sp>
        <p:nvSpPr>
          <p:cNvPr id="4" name="Pentagon 3">
            <a:extLst>
              <a:ext uri="{FF2B5EF4-FFF2-40B4-BE49-F238E27FC236}">
                <a16:creationId xmlns:a16="http://schemas.microsoft.com/office/drawing/2014/main" id="{583637EA-4ACD-C914-62A0-2441D494FCE9}"/>
              </a:ext>
            </a:extLst>
          </p:cNvPr>
          <p:cNvSpPr/>
          <p:nvPr/>
        </p:nvSpPr>
        <p:spPr>
          <a:xfrm>
            <a:off x="427106" y="1410940"/>
            <a:ext cx="4834705" cy="437248"/>
          </a:xfrm>
          <a:prstGeom prst="homePlate">
            <a:avLst>
              <a:gd name="adj" fmla="val 20000"/>
            </a:avLst>
          </a:prstGeom>
          <a:solidFill>
            <a:srgbClr val="007AC3"/>
          </a:solidFill>
          <a:ln w="25400" cap="flat" cmpd="sng" algn="ctr">
            <a:solidFill>
              <a:schemeClr val="l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glow>
                    <a:scrgbClr r="0" g="0" b="0"/>
                  </a:glow>
                </a:effectLst>
                <a:uLnTx/>
                <a:uFillTx/>
                <a:latin typeface="Arial" panose="020B0604020202020204"/>
                <a:ea typeface="+mn-ea"/>
                <a:cs typeface="+mn-cs"/>
              </a:rPr>
              <a:t>June - September</a:t>
            </a:r>
          </a:p>
        </p:txBody>
      </p:sp>
      <p:sp>
        <p:nvSpPr>
          <p:cNvPr id="6" name="Chevron 5">
            <a:extLst>
              <a:ext uri="{FF2B5EF4-FFF2-40B4-BE49-F238E27FC236}">
                <a16:creationId xmlns:a16="http://schemas.microsoft.com/office/drawing/2014/main" id="{0CBE7891-10CB-9A80-8280-B2BDDFF8F605}"/>
              </a:ext>
            </a:extLst>
          </p:cNvPr>
          <p:cNvSpPr/>
          <p:nvPr/>
        </p:nvSpPr>
        <p:spPr>
          <a:xfrm>
            <a:off x="2748492" y="3310448"/>
            <a:ext cx="2767447" cy="649028"/>
          </a:xfrm>
          <a:prstGeom prst="chevron">
            <a:avLst>
              <a:gd name="adj" fmla="val 20000"/>
            </a:avLst>
          </a:prstGeom>
          <a:solidFill>
            <a:srgbClr val="2B73AF"/>
          </a:solidFill>
          <a:ln w="25400" cap="flat" cmpd="sng" algn="ctr">
            <a:solidFill>
              <a:schemeClr val="l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glow>
                    <a:scrgbClr r="0" g="0" b="0"/>
                  </a:glow>
                </a:effectLst>
                <a:uLnTx/>
                <a:uFillTx/>
                <a:latin typeface="Arial" panose="020B0604020202020204"/>
                <a:ea typeface="+mn-ea"/>
                <a:cs typeface="+mn-cs"/>
              </a:rPr>
              <a:t>Regional workshops </a:t>
            </a:r>
          </a:p>
        </p:txBody>
      </p:sp>
      <p:sp>
        <p:nvSpPr>
          <p:cNvPr id="10" name="Chevron 9">
            <a:extLst>
              <a:ext uri="{FF2B5EF4-FFF2-40B4-BE49-F238E27FC236}">
                <a16:creationId xmlns:a16="http://schemas.microsoft.com/office/drawing/2014/main" id="{F39000FB-7A11-658E-164B-8AD7145A69A1}"/>
              </a:ext>
            </a:extLst>
          </p:cNvPr>
          <p:cNvSpPr/>
          <p:nvPr/>
        </p:nvSpPr>
        <p:spPr>
          <a:xfrm>
            <a:off x="5515938" y="1423514"/>
            <a:ext cx="4124364" cy="407780"/>
          </a:xfrm>
          <a:prstGeom prst="chevron">
            <a:avLst>
              <a:gd name="adj" fmla="val 20000"/>
            </a:avLst>
          </a:prstGeom>
          <a:solidFill>
            <a:srgbClr val="007AC3"/>
          </a:solidFill>
          <a:ln w="25400" cap="flat" cmpd="sng" algn="ctr">
            <a:solidFill>
              <a:schemeClr val="l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glow>
                    <a:scrgbClr r="0" g="0" b="0"/>
                  </a:glow>
                </a:effectLst>
                <a:uLnTx/>
                <a:uFillTx/>
                <a:latin typeface="Arial" panose="020B0604020202020204"/>
                <a:ea typeface="+mn-ea"/>
                <a:cs typeface="+mn-cs"/>
              </a:rPr>
              <a:t>October - December</a:t>
            </a:r>
          </a:p>
        </p:txBody>
      </p:sp>
      <p:sp>
        <p:nvSpPr>
          <p:cNvPr id="14" name="Chevron 13">
            <a:extLst>
              <a:ext uri="{FF2B5EF4-FFF2-40B4-BE49-F238E27FC236}">
                <a16:creationId xmlns:a16="http://schemas.microsoft.com/office/drawing/2014/main" id="{4CB360AE-7C4E-8B8B-FA67-893D9E33B713}"/>
              </a:ext>
            </a:extLst>
          </p:cNvPr>
          <p:cNvSpPr/>
          <p:nvPr/>
        </p:nvSpPr>
        <p:spPr>
          <a:xfrm>
            <a:off x="9969589" y="1417260"/>
            <a:ext cx="1968500" cy="427036"/>
          </a:xfrm>
          <a:prstGeom prst="chevron">
            <a:avLst>
              <a:gd name="adj" fmla="val 20000"/>
            </a:avLst>
          </a:prstGeom>
          <a:solidFill>
            <a:srgbClr val="007AC3"/>
          </a:solidFill>
          <a:ln w="25400" cap="flat" cmpd="sng" algn="ctr">
            <a:solidFill>
              <a:schemeClr val="l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glow>
                    <a:scrgbClr r="0" g="0" b="0"/>
                  </a:glow>
                </a:effectLst>
                <a:uLnTx/>
                <a:uFillTx/>
                <a:latin typeface="Arial" panose="020B0604020202020204"/>
                <a:ea typeface="+mn-ea"/>
                <a:cs typeface="+mn-cs"/>
              </a:rPr>
              <a:t>2027 </a:t>
            </a:r>
          </a:p>
        </p:txBody>
      </p:sp>
      <p:sp>
        <p:nvSpPr>
          <p:cNvPr id="17" name="TextBox 16">
            <a:extLst>
              <a:ext uri="{FF2B5EF4-FFF2-40B4-BE49-F238E27FC236}">
                <a16:creationId xmlns:a16="http://schemas.microsoft.com/office/drawing/2014/main" id="{26ABE61A-1C4F-7BC5-D60C-B05CF09B18C2}"/>
              </a:ext>
            </a:extLst>
          </p:cNvPr>
          <p:cNvSpPr txBox="1"/>
          <p:nvPr/>
        </p:nvSpPr>
        <p:spPr>
          <a:xfrm>
            <a:off x="254717" y="2874227"/>
            <a:ext cx="14248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BF027A"/>
                </a:solidFill>
                <a:effectLst/>
                <a:uLnTx/>
                <a:uFillTx/>
                <a:latin typeface="Arial" panose="020B0604020202020204"/>
                <a:ea typeface="+mn-ea"/>
                <a:cs typeface="+mn-cs"/>
              </a:rPr>
              <a:t>Launch</a:t>
            </a:r>
          </a:p>
        </p:txBody>
      </p:sp>
      <p:sp>
        <p:nvSpPr>
          <p:cNvPr id="64" name="Chevron 5">
            <a:extLst>
              <a:ext uri="{FF2B5EF4-FFF2-40B4-BE49-F238E27FC236}">
                <a16:creationId xmlns:a16="http://schemas.microsoft.com/office/drawing/2014/main" id="{6874E780-2020-2BE6-B7FB-4B03D3363E18}"/>
              </a:ext>
            </a:extLst>
          </p:cNvPr>
          <p:cNvSpPr/>
          <p:nvPr/>
        </p:nvSpPr>
        <p:spPr>
          <a:xfrm>
            <a:off x="2712162" y="5109534"/>
            <a:ext cx="2823555" cy="624404"/>
          </a:xfrm>
          <a:prstGeom prst="chevron">
            <a:avLst>
              <a:gd name="adj" fmla="val 20000"/>
            </a:avLst>
          </a:prstGeom>
          <a:solidFill>
            <a:srgbClr val="BF027A"/>
          </a:solidFill>
          <a:ln w="25400" cap="flat" cmpd="sng" algn="ctr">
            <a:solidFill>
              <a:schemeClr val="l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glow>
                    <a:scrgbClr r="0" g="0" b="0"/>
                  </a:glow>
                </a:effectLst>
                <a:uLnTx/>
                <a:uFillTx/>
                <a:latin typeface="Arial" panose="020B0604020202020204"/>
                <a:ea typeface="+mn-ea"/>
                <a:cs typeface="+mn-cs"/>
              </a:rPr>
              <a:t>Help shape the future  impact survey </a:t>
            </a:r>
          </a:p>
        </p:txBody>
      </p:sp>
      <p:sp>
        <p:nvSpPr>
          <p:cNvPr id="65" name="Chevron 5">
            <a:extLst>
              <a:ext uri="{FF2B5EF4-FFF2-40B4-BE49-F238E27FC236}">
                <a16:creationId xmlns:a16="http://schemas.microsoft.com/office/drawing/2014/main" id="{20197941-32C5-130E-1BCC-BB371343E428}"/>
              </a:ext>
            </a:extLst>
          </p:cNvPr>
          <p:cNvSpPr/>
          <p:nvPr/>
        </p:nvSpPr>
        <p:spPr>
          <a:xfrm>
            <a:off x="2751721" y="4234198"/>
            <a:ext cx="2783996" cy="624404"/>
          </a:xfrm>
          <a:prstGeom prst="chevron">
            <a:avLst>
              <a:gd name="adj" fmla="val 20000"/>
            </a:avLst>
          </a:prstGeom>
          <a:solidFill>
            <a:srgbClr val="15A0D5"/>
          </a:solidFill>
          <a:ln w="25400" cap="flat" cmpd="sng" algn="ctr">
            <a:solidFill>
              <a:schemeClr val="l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glow>
                    <a:scrgbClr r="0" g="0" b="0"/>
                  </a:glow>
                </a:effectLst>
                <a:uLnTx/>
                <a:uFillTx/>
                <a:latin typeface="Arial" panose="020B0604020202020204"/>
                <a:ea typeface="+mn-ea"/>
                <a:cs typeface="+mn-cs"/>
              </a:rPr>
              <a:t>Provider led workshop in a box </a:t>
            </a:r>
          </a:p>
        </p:txBody>
      </p:sp>
      <p:sp>
        <p:nvSpPr>
          <p:cNvPr id="66" name="Chevron 13">
            <a:extLst>
              <a:ext uri="{FF2B5EF4-FFF2-40B4-BE49-F238E27FC236}">
                <a16:creationId xmlns:a16="http://schemas.microsoft.com/office/drawing/2014/main" id="{2F30B557-40E5-32B6-02C1-56CC0C1FE03B}"/>
              </a:ext>
            </a:extLst>
          </p:cNvPr>
          <p:cNvSpPr/>
          <p:nvPr/>
        </p:nvSpPr>
        <p:spPr>
          <a:xfrm>
            <a:off x="6559770" y="4649845"/>
            <a:ext cx="2495292" cy="661971"/>
          </a:xfrm>
          <a:prstGeom prst="chevron">
            <a:avLst>
              <a:gd name="adj" fmla="val 20000"/>
            </a:avLst>
          </a:prstGeom>
          <a:solidFill>
            <a:schemeClr val="accent4">
              <a:lumMod val="60000"/>
              <a:lumOff val="40000"/>
            </a:schemeClr>
          </a:solidFill>
          <a:ln w="25400" cap="flat" cmpd="sng" algn="ctr">
            <a:solidFill>
              <a:schemeClr val="l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glow>
                    <a:scrgbClr r="0" g="0" b="0"/>
                  </a:glow>
                </a:effectLst>
                <a:uLnTx/>
                <a:uFillTx/>
                <a:latin typeface="Arial" panose="020B0604020202020204"/>
                <a:ea typeface="+mn-ea"/>
                <a:cs typeface="+mn-cs"/>
              </a:rPr>
              <a:t>Citizen Jury’s </a:t>
            </a:r>
          </a:p>
        </p:txBody>
      </p:sp>
      <p:pic>
        <p:nvPicPr>
          <p:cNvPr id="241" name="Picture 2" descr="Shape&#10;&#10;Description automatically generated">
            <a:extLst>
              <a:ext uri="{FF2B5EF4-FFF2-40B4-BE49-F238E27FC236}">
                <a16:creationId xmlns:a16="http://schemas.microsoft.com/office/drawing/2014/main" id="{18125A22-0F62-101A-5A00-C3FE054AC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568" y="184351"/>
            <a:ext cx="1257300" cy="1209675"/>
          </a:xfrm>
          <a:prstGeom prst="rect">
            <a:avLst/>
          </a:prstGeom>
          <a:noFill/>
          <a:extLst>
            <a:ext uri="{909E8E84-426E-40DD-AFC4-6F175D3DCCD1}">
              <a14:hiddenFill xmlns:a14="http://schemas.microsoft.com/office/drawing/2010/main">
                <a:solidFill>
                  <a:srgbClr val="FFFFFF"/>
                </a:solidFill>
              </a14:hiddenFill>
            </a:ext>
          </a:extLst>
        </p:spPr>
      </p:pic>
      <p:sp>
        <p:nvSpPr>
          <p:cNvPr id="244" name="Oval 243">
            <a:extLst>
              <a:ext uri="{FF2B5EF4-FFF2-40B4-BE49-F238E27FC236}">
                <a16:creationId xmlns:a16="http://schemas.microsoft.com/office/drawing/2014/main" id="{2A21FD41-9CF9-377D-AEDC-DE9635CAE889}"/>
              </a:ext>
            </a:extLst>
          </p:cNvPr>
          <p:cNvSpPr/>
          <p:nvPr/>
        </p:nvSpPr>
        <p:spPr>
          <a:xfrm>
            <a:off x="450776" y="1930044"/>
            <a:ext cx="921877" cy="897778"/>
          </a:xfrm>
          <a:prstGeom prst="ellipse">
            <a:avLst/>
          </a:prstGeom>
          <a:noFill/>
          <a:ln w="9525">
            <a:solidFill>
              <a:srgbClr val="007A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A90F4B1E-98E1-F9A6-D728-520CBB8E5752}"/>
              </a:ext>
            </a:extLst>
          </p:cNvPr>
          <p:cNvGrpSpPr/>
          <p:nvPr/>
        </p:nvGrpSpPr>
        <p:grpSpPr>
          <a:xfrm>
            <a:off x="1839951" y="3288013"/>
            <a:ext cx="865178" cy="801199"/>
            <a:chOff x="3020961" y="3008671"/>
            <a:chExt cx="1789471" cy="1789471"/>
          </a:xfrm>
        </p:grpSpPr>
        <p:pic>
          <p:nvPicPr>
            <p:cNvPr id="15" name="Picture 14">
              <a:extLst>
                <a:ext uri="{FF2B5EF4-FFF2-40B4-BE49-F238E27FC236}">
                  <a16:creationId xmlns:a16="http://schemas.microsoft.com/office/drawing/2014/main" id="{61580E77-11DF-1548-603F-075E76C13237}"/>
                </a:ext>
              </a:extLst>
            </p:cNvPr>
            <p:cNvPicPr>
              <a:picLocks noChangeAspect="1"/>
            </p:cNvPicPr>
            <p:nvPr/>
          </p:nvPicPr>
          <p:blipFill>
            <a:blip r:embed="rId4"/>
            <a:stretch>
              <a:fillRect/>
            </a:stretch>
          </p:blipFill>
          <p:spPr>
            <a:xfrm>
              <a:off x="3020961" y="3008671"/>
              <a:ext cx="1789471" cy="1789471"/>
            </a:xfrm>
            <a:prstGeom prst="rect">
              <a:avLst/>
            </a:prstGeom>
          </p:spPr>
        </p:pic>
        <p:sp>
          <p:nvSpPr>
            <p:cNvPr id="16" name="Oval 15">
              <a:extLst>
                <a:ext uri="{FF2B5EF4-FFF2-40B4-BE49-F238E27FC236}">
                  <a16:creationId xmlns:a16="http://schemas.microsoft.com/office/drawing/2014/main" id="{5AB77B72-625E-2F0A-9B53-94E3F856673B}"/>
                </a:ext>
              </a:extLst>
            </p:cNvPr>
            <p:cNvSpPr/>
            <p:nvPr/>
          </p:nvSpPr>
          <p:spPr>
            <a:xfrm>
              <a:off x="3099619" y="3072580"/>
              <a:ext cx="1632154" cy="1661651"/>
            </a:xfrm>
            <a:prstGeom prst="ellipse">
              <a:avLst/>
            </a:prstGeom>
            <a:noFill/>
            <a:ln>
              <a:solidFill>
                <a:srgbClr val="2B73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4" name="Rectangle 1">
            <a:extLst>
              <a:ext uri="{FF2B5EF4-FFF2-40B4-BE49-F238E27FC236}">
                <a16:creationId xmlns:a16="http://schemas.microsoft.com/office/drawing/2014/main" id="{CBD04DDB-6B5C-4374-3828-8ED8467AE0C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7" name="Picture 26">
            <a:extLst>
              <a:ext uri="{FF2B5EF4-FFF2-40B4-BE49-F238E27FC236}">
                <a16:creationId xmlns:a16="http://schemas.microsoft.com/office/drawing/2014/main" id="{E33D769E-7641-B04E-0A15-31A9F26618FE}"/>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rcRect t="11810" b="22854"/>
          <a:stretch>
            <a:fillRect/>
          </a:stretch>
        </p:blipFill>
        <p:spPr>
          <a:xfrm>
            <a:off x="1496868" y="4891854"/>
            <a:ext cx="1347590" cy="955243"/>
          </a:xfrm>
          <a:prstGeom prst="rect">
            <a:avLst/>
          </a:prstGeom>
        </p:spPr>
      </p:pic>
      <p:sp>
        <p:nvSpPr>
          <p:cNvPr id="5" name="TextBox 4">
            <a:extLst>
              <a:ext uri="{FF2B5EF4-FFF2-40B4-BE49-F238E27FC236}">
                <a16:creationId xmlns:a16="http://schemas.microsoft.com/office/drawing/2014/main" id="{018BAAF3-E8D6-6816-5E7E-CDBB1CC4938D}"/>
              </a:ext>
            </a:extLst>
          </p:cNvPr>
          <p:cNvSpPr txBox="1"/>
          <p:nvPr/>
        </p:nvSpPr>
        <p:spPr>
          <a:xfrm>
            <a:off x="2897555" y="2834500"/>
            <a:ext cx="22545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BF027A"/>
                </a:solidFill>
                <a:effectLst/>
                <a:uLnTx/>
                <a:uFillTx/>
                <a:latin typeface="Arial" panose="020B0604020202020204"/>
                <a:ea typeface="+mn-ea"/>
                <a:cs typeface="+mn-cs"/>
              </a:rPr>
              <a:t>Engagement</a:t>
            </a:r>
          </a:p>
        </p:txBody>
      </p:sp>
      <p:sp>
        <p:nvSpPr>
          <p:cNvPr id="11" name="TextBox 10">
            <a:extLst>
              <a:ext uri="{FF2B5EF4-FFF2-40B4-BE49-F238E27FC236}">
                <a16:creationId xmlns:a16="http://schemas.microsoft.com/office/drawing/2014/main" id="{DBE599E9-5EB4-8AAF-1976-6CFD939B7F1E}"/>
              </a:ext>
            </a:extLst>
          </p:cNvPr>
          <p:cNvSpPr txBox="1"/>
          <p:nvPr/>
        </p:nvSpPr>
        <p:spPr>
          <a:xfrm>
            <a:off x="7715075" y="5583898"/>
            <a:ext cx="22545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BF027A"/>
                </a:solidFill>
                <a:effectLst/>
                <a:uLnTx/>
                <a:uFillTx/>
                <a:latin typeface="Arial" panose="020B0604020202020204"/>
                <a:ea typeface="+mn-ea"/>
                <a:cs typeface="+mn-cs"/>
              </a:rPr>
              <a:t>Draft new framework</a:t>
            </a:r>
          </a:p>
        </p:txBody>
      </p:sp>
      <p:sp>
        <p:nvSpPr>
          <p:cNvPr id="19" name="TextBox 18">
            <a:extLst>
              <a:ext uri="{FF2B5EF4-FFF2-40B4-BE49-F238E27FC236}">
                <a16:creationId xmlns:a16="http://schemas.microsoft.com/office/drawing/2014/main" id="{F15EB262-D341-D0A0-C534-6408FC3BBD88}"/>
              </a:ext>
            </a:extLst>
          </p:cNvPr>
          <p:cNvSpPr txBox="1"/>
          <p:nvPr/>
        </p:nvSpPr>
        <p:spPr>
          <a:xfrm>
            <a:off x="10097882" y="5955759"/>
            <a:ext cx="22545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BF027A"/>
                </a:solidFill>
                <a:effectLst/>
                <a:uLnTx/>
                <a:uFillTx/>
                <a:latin typeface="Arial" panose="020B0604020202020204"/>
                <a:ea typeface="+mn-ea"/>
                <a:cs typeface="+mn-cs"/>
              </a:rPr>
              <a:t>Publish framework</a:t>
            </a:r>
          </a:p>
        </p:txBody>
      </p:sp>
      <p:pic>
        <p:nvPicPr>
          <p:cNvPr id="3" name="Picture 2" descr="Simple civic participation icon representing a citizen jury: a small diverse group of citizens in discussion above or around a ballot/checkmark or decision symbol, drawn as a clean thin-line infographic icon in green outline, centered inside a light gray circular badge. Flat outlined presentation icon style, minimal detail, crisp even stroke weight, no gradients, no shadows, no 3D, no background scene, highly legible at small size, matching existing corporate timeline infographic icons.">
            <a:extLst>
              <a:ext uri="{FF2B5EF4-FFF2-40B4-BE49-F238E27FC236}">
                <a16:creationId xmlns:a16="http://schemas.microsoft.com/office/drawing/2014/main" id="{EDAF84D3-AE6B-A64B-2808-508D436F7AD2}"/>
              </a:ext>
            </a:extLst>
          </p:cNvPr>
          <p:cNvPicPr>
            <a:picLocks noChangeAspect="1"/>
          </p:cNvPicPr>
          <p:nvPr/>
        </p:nvPicPr>
        <p:blipFill>
          <a:blip r:embed="rId7">
            <a:duotone>
              <a:schemeClr val="accent4">
                <a:shade val="45000"/>
                <a:satMod val="135000"/>
              </a:schemeClr>
              <a:prstClr val="white"/>
            </a:duotone>
          </a:blip>
          <a:stretch>
            <a:fillRect/>
          </a:stretch>
        </p:blipFill>
        <p:spPr>
          <a:xfrm>
            <a:off x="5674928" y="4469515"/>
            <a:ext cx="1043854" cy="1114383"/>
          </a:xfrm>
          <a:prstGeom prst="rect">
            <a:avLst/>
          </a:prstGeom>
        </p:spPr>
      </p:pic>
      <p:sp>
        <p:nvSpPr>
          <p:cNvPr id="7" name="Oval 6">
            <a:extLst>
              <a:ext uri="{FF2B5EF4-FFF2-40B4-BE49-F238E27FC236}">
                <a16:creationId xmlns:a16="http://schemas.microsoft.com/office/drawing/2014/main" id="{70F6A0B9-05F1-C1F1-9538-6BC7CD2BC3B0}"/>
              </a:ext>
            </a:extLst>
          </p:cNvPr>
          <p:cNvSpPr/>
          <p:nvPr/>
        </p:nvSpPr>
        <p:spPr>
          <a:xfrm>
            <a:off x="5832087" y="4592187"/>
            <a:ext cx="727683" cy="777288"/>
          </a:xfrm>
          <a:prstGeom prst="ellipse">
            <a:avLst/>
          </a:prstGeom>
          <a:noFill/>
          <a:ln w="9525">
            <a:solidFill>
              <a:srgbClr val="61CB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Minimalist flat vector icon for a 'workshop in a box': a simple open box combined with a small presentation easel or workshop board and one or two stylized participant figures, centered composition, thin circular border, single-color outline icon in magenta to match the slide's existing infographic icons, crisp clean lines, no gradients, no shadows, no texture, corporate timeline infographic style, high legibility at small size, fully detailed icon with transparent background">
            <a:extLst>
              <a:ext uri="{FF2B5EF4-FFF2-40B4-BE49-F238E27FC236}">
                <a16:creationId xmlns:a16="http://schemas.microsoft.com/office/drawing/2014/main" id="{66A50588-575A-F527-DDD6-A11C36984A23}"/>
              </a:ext>
            </a:extLst>
          </p:cNvPr>
          <p:cNvPicPr>
            <a:picLocks noChangeAspect="1"/>
          </p:cNvPicPr>
          <p:nvPr/>
        </p:nvPicPr>
        <p:blipFill>
          <a:blip r:embed="rId8">
            <a:duotone>
              <a:schemeClr val="accent4">
                <a:shade val="45000"/>
                <a:satMod val="135000"/>
              </a:schemeClr>
              <a:prstClr val="white"/>
            </a:duotone>
          </a:blip>
          <a:stretch>
            <a:fillRect/>
          </a:stretch>
        </p:blipFill>
        <p:spPr>
          <a:xfrm>
            <a:off x="1655586" y="3973759"/>
            <a:ext cx="1188872" cy="1188872"/>
          </a:xfrm>
          <a:prstGeom prst="rect">
            <a:avLst/>
          </a:prstGeom>
        </p:spPr>
      </p:pic>
      <p:grpSp>
        <p:nvGrpSpPr>
          <p:cNvPr id="9" name="Bullhorn" descr="{&quot;Key&quot;:&quot;POWER_USER_SHAPE_ICON&quot;,&quot;Value&quot;:&quot;POWER_USER_SHAPE_ICON_STYLE_1&quot;}">
            <a:extLst>
              <a:ext uri="{FF2B5EF4-FFF2-40B4-BE49-F238E27FC236}">
                <a16:creationId xmlns:a16="http://schemas.microsoft.com/office/drawing/2014/main" id="{5BD92B40-03B9-1700-E418-6F86F41BB8C0}"/>
              </a:ext>
            </a:extLst>
          </p:cNvPr>
          <p:cNvGrpSpPr>
            <a:grpSpLocks noChangeAspect="1"/>
          </p:cNvGrpSpPr>
          <p:nvPr/>
        </p:nvGrpSpPr>
        <p:grpSpPr>
          <a:xfrm>
            <a:off x="576023" y="2119829"/>
            <a:ext cx="671380" cy="531091"/>
            <a:chOff x="1333500" y="5643563"/>
            <a:chExt cx="638176" cy="504825"/>
          </a:xfrm>
          <a:solidFill>
            <a:srgbClr val="007AC3"/>
          </a:solidFill>
        </p:grpSpPr>
        <p:sp>
          <p:nvSpPr>
            <p:cNvPr id="12" name="Freeform 193">
              <a:extLst>
                <a:ext uri="{FF2B5EF4-FFF2-40B4-BE49-F238E27FC236}">
                  <a16:creationId xmlns:a16="http://schemas.microsoft.com/office/drawing/2014/main" id="{4CE84E79-93BD-4C92-E76B-AD1CF99909DA}"/>
                </a:ext>
              </a:extLst>
            </p:cNvPr>
            <p:cNvSpPr>
              <a:spLocks/>
            </p:cNvSpPr>
            <p:nvPr/>
          </p:nvSpPr>
          <p:spPr bwMode="auto">
            <a:xfrm>
              <a:off x="1419225" y="5907088"/>
              <a:ext cx="57150" cy="20638"/>
            </a:xfrm>
            <a:custGeom>
              <a:avLst/>
              <a:gdLst>
                <a:gd name="T0" fmla="*/ 17 w 94"/>
                <a:gd name="T1" fmla="*/ 33 h 33"/>
                <a:gd name="T2" fmla="*/ 77 w 94"/>
                <a:gd name="T3" fmla="*/ 33 h 33"/>
                <a:gd name="T4" fmla="*/ 94 w 94"/>
                <a:gd name="T5" fmla="*/ 17 h 33"/>
                <a:gd name="T6" fmla="*/ 77 w 94"/>
                <a:gd name="T7" fmla="*/ 0 h 33"/>
                <a:gd name="T8" fmla="*/ 17 w 94"/>
                <a:gd name="T9" fmla="*/ 0 h 33"/>
                <a:gd name="T10" fmla="*/ 0 w 94"/>
                <a:gd name="T11" fmla="*/ 17 h 33"/>
                <a:gd name="T12" fmla="*/ 17 w 94"/>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94" h="33">
                  <a:moveTo>
                    <a:pt x="17" y="33"/>
                  </a:moveTo>
                  <a:lnTo>
                    <a:pt x="77" y="33"/>
                  </a:lnTo>
                  <a:cubicBezTo>
                    <a:pt x="86" y="33"/>
                    <a:pt x="94" y="26"/>
                    <a:pt x="94" y="17"/>
                  </a:cubicBezTo>
                  <a:cubicBezTo>
                    <a:pt x="94" y="7"/>
                    <a:pt x="86" y="0"/>
                    <a:pt x="77" y="0"/>
                  </a:cubicBezTo>
                  <a:lnTo>
                    <a:pt x="17" y="0"/>
                  </a:lnTo>
                  <a:cubicBezTo>
                    <a:pt x="7" y="0"/>
                    <a:pt x="0" y="7"/>
                    <a:pt x="0" y="17"/>
                  </a:cubicBezTo>
                  <a:cubicBezTo>
                    <a:pt x="0" y="26"/>
                    <a:pt x="7" y="33"/>
                    <a:pt x="17" y="3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94">
              <a:extLst>
                <a:ext uri="{FF2B5EF4-FFF2-40B4-BE49-F238E27FC236}">
                  <a16:creationId xmlns:a16="http://schemas.microsoft.com/office/drawing/2014/main" id="{425630B5-2C42-FBEA-598F-C42B581406B9}"/>
                </a:ext>
              </a:extLst>
            </p:cNvPr>
            <p:cNvSpPr>
              <a:spLocks/>
            </p:cNvSpPr>
            <p:nvPr/>
          </p:nvSpPr>
          <p:spPr bwMode="auto">
            <a:xfrm>
              <a:off x="1419225" y="5876926"/>
              <a:ext cx="57150" cy="20638"/>
            </a:xfrm>
            <a:custGeom>
              <a:avLst/>
              <a:gdLst>
                <a:gd name="T0" fmla="*/ 17 w 94"/>
                <a:gd name="T1" fmla="*/ 33 h 33"/>
                <a:gd name="T2" fmla="*/ 77 w 94"/>
                <a:gd name="T3" fmla="*/ 33 h 33"/>
                <a:gd name="T4" fmla="*/ 94 w 94"/>
                <a:gd name="T5" fmla="*/ 16 h 33"/>
                <a:gd name="T6" fmla="*/ 77 w 94"/>
                <a:gd name="T7" fmla="*/ 0 h 33"/>
                <a:gd name="T8" fmla="*/ 17 w 94"/>
                <a:gd name="T9" fmla="*/ 0 h 33"/>
                <a:gd name="T10" fmla="*/ 0 w 94"/>
                <a:gd name="T11" fmla="*/ 16 h 33"/>
                <a:gd name="T12" fmla="*/ 17 w 94"/>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94" h="33">
                  <a:moveTo>
                    <a:pt x="17" y="33"/>
                  </a:moveTo>
                  <a:lnTo>
                    <a:pt x="77" y="33"/>
                  </a:lnTo>
                  <a:cubicBezTo>
                    <a:pt x="86" y="33"/>
                    <a:pt x="94" y="25"/>
                    <a:pt x="94" y="16"/>
                  </a:cubicBezTo>
                  <a:cubicBezTo>
                    <a:pt x="94" y="7"/>
                    <a:pt x="86" y="0"/>
                    <a:pt x="77" y="0"/>
                  </a:cubicBezTo>
                  <a:lnTo>
                    <a:pt x="17" y="0"/>
                  </a:lnTo>
                  <a:cubicBezTo>
                    <a:pt x="7" y="0"/>
                    <a:pt x="0" y="7"/>
                    <a:pt x="0" y="16"/>
                  </a:cubicBezTo>
                  <a:cubicBezTo>
                    <a:pt x="0" y="25"/>
                    <a:pt x="7" y="33"/>
                    <a:pt x="17" y="3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95">
              <a:extLst>
                <a:ext uri="{FF2B5EF4-FFF2-40B4-BE49-F238E27FC236}">
                  <a16:creationId xmlns:a16="http://schemas.microsoft.com/office/drawing/2014/main" id="{7029BB8A-D930-AE9F-923B-85C96816C585}"/>
                </a:ext>
              </a:extLst>
            </p:cNvPr>
            <p:cNvSpPr>
              <a:spLocks/>
            </p:cNvSpPr>
            <p:nvPr/>
          </p:nvSpPr>
          <p:spPr bwMode="auto">
            <a:xfrm>
              <a:off x="1419225" y="5937251"/>
              <a:ext cx="57150" cy="20638"/>
            </a:xfrm>
            <a:custGeom>
              <a:avLst/>
              <a:gdLst>
                <a:gd name="T0" fmla="*/ 17 w 94"/>
                <a:gd name="T1" fmla="*/ 34 h 34"/>
                <a:gd name="T2" fmla="*/ 77 w 94"/>
                <a:gd name="T3" fmla="*/ 34 h 34"/>
                <a:gd name="T4" fmla="*/ 94 w 94"/>
                <a:gd name="T5" fmla="*/ 17 h 34"/>
                <a:gd name="T6" fmla="*/ 77 w 94"/>
                <a:gd name="T7" fmla="*/ 0 h 34"/>
                <a:gd name="T8" fmla="*/ 17 w 94"/>
                <a:gd name="T9" fmla="*/ 0 h 34"/>
                <a:gd name="T10" fmla="*/ 0 w 94"/>
                <a:gd name="T11" fmla="*/ 17 h 34"/>
                <a:gd name="T12" fmla="*/ 17 w 9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94" h="34">
                  <a:moveTo>
                    <a:pt x="17" y="34"/>
                  </a:moveTo>
                  <a:lnTo>
                    <a:pt x="77" y="34"/>
                  </a:lnTo>
                  <a:cubicBezTo>
                    <a:pt x="86" y="34"/>
                    <a:pt x="94" y="26"/>
                    <a:pt x="94" y="17"/>
                  </a:cubicBezTo>
                  <a:cubicBezTo>
                    <a:pt x="94" y="8"/>
                    <a:pt x="86" y="0"/>
                    <a:pt x="77" y="0"/>
                  </a:cubicBezTo>
                  <a:lnTo>
                    <a:pt x="17" y="0"/>
                  </a:lnTo>
                  <a:cubicBezTo>
                    <a:pt x="7" y="0"/>
                    <a:pt x="0" y="8"/>
                    <a:pt x="0" y="17"/>
                  </a:cubicBezTo>
                  <a:cubicBezTo>
                    <a:pt x="0" y="26"/>
                    <a:pt x="7" y="34"/>
                    <a:pt x="17" y="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96">
              <a:extLst>
                <a:ext uri="{FF2B5EF4-FFF2-40B4-BE49-F238E27FC236}">
                  <a16:creationId xmlns:a16="http://schemas.microsoft.com/office/drawing/2014/main" id="{CA8C7430-7928-7959-EB53-D9F2A57BAB70}"/>
                </a:ext>
              </a:extLst>
            </p:cNvPr>
            <p:cNvSpPr>
              <a:spLocks noEditPoints="1"/>
            </p:cNvSpPr>
            <p:nvPr/>
          </p:nvSpPr>
          <p:spPr bwMode="auto">
            <a:xfrm>
              <a:off x="1333500" y="5761038"/>
              <a:ext cx="400050" cy="387350"/>
            </a:xfrm>
            <a:custGeom>
              <a:avLst/>
              <a:gdLst>
                <a:gd name="T0" fmla="*/ 605 w 670"/>
                <a:gd name="T1" fmla="*/ 308 h 649"/>
                <a:gd name="T2" fmla="*/ 605 w 670"/>
                <a:gd name="T3" fmla="*/ 218 h 649"/>
                <a:gd name="T4" fmla="*/ 637 w 670"/>
                <a:gd name="T5" fmla="*/ 263 h 649"/>
                <a:gd name="T6" fmla="*/ 605 w 670"/>
                <a:gd name="T7" fmla="*/ 308 h 649"/>
                <a:gd name="T8" fmla="*/ 572 w 670"/>
                <a:gd name="T9" fmla="*/ 480 h 649"/>
                <a:gd name="T10" fmla="*/ 308 w 670"/>
                <a:gd name="T11" fmla="*/ 345 h 649"/>
                <a:gd name="T12" fmla="*/ 308 w 670"/>
                <a:gd name="T13" fmla="*/ 180 h 649"/>
                <a:gd name="T14" fmla="*/ 572 w 670"/>
                <a:gd name="T15" fmla="*/ 45 h 649"/>
                <a:gd name="T16" fmla="*/ 572 w 670"/>
                <a:gd name="T17" fmla="*/ 480 h 649"/>
                <a:gd name="T18" fmla="*/ 251 w 670"/>
                <a:gd name="T19" fmla="*/ 438 h 649"/>
                <a:gd name="T20" fmla="*/ 238 w 670"/>
                <a:gd name="T21" fmla="*/ 378 h 649"/>
                <a:gd name="T22" fmla="*/ 257 w 670"/>
                <a:gd name="T23" fmla="*/ 378 h 649"/>
                <a:gd name="T24" fmla="*/ 271 w 670"/>
                <a:gd name="T25" fmla="*/ 438 h 649"/>
                <a:gd name="T26" fmla="*/ 251 w 670"/>
                <a:gd name="T27" fmla="*/ 438 h 649"/>
                <a:gd name="T28" fmla="*/ 207 w 670"/>
                <a:gd name="T29" fmla="*/ 616 h 649"/>
                <a:gd name="T30" fmla="*/ 156 w 670"/>
                <a:gd name="T31" fmla="*/ 378 h 649"/>
                <a:gd name="T32" fmla="*/ 204 w 670"/>
                <a:gd name="T33" fmla="*/ 378 h 649"/>
                <a:gd name="T34" fmla="*/ 254 w 670"/>
                <a:gd name="T35" fmla="*/ 616 h 649"/>
                <a:gd name="T36" fmla="*/ 207 w 670"/>
                <a:gd name="T37" fmla="*/ 616 h 649"/>
                <a:gd name="T38" fmla="*/ 34 w 670"/>
                <a:gd name="T39" fmla="*/ 298 h 649"/>
                <a:gd name="T40" fmla="*/ 34 w 670"/>
                <a:gd name="T41" fmla="*/ 227 h 649"/>
                <a:gd name="T42" fmla="*/ 74 w 670"/>
                <a:gd name="T43" fmla="*/ 182 h 649"/>
                <a:gd name="T44" fmla="*/ 74 w 670"/>
                <a:gd name="T45" fmla="*/ 344 h 649"/>
                <a:gd name="T46" fmla="*/ 34 w 670"/>
                <a:gd name="T47" fmla="*/ 298 h 649"/>
                <a:gd name="T48" fmla="*/ 275 w 670"/>
                <a:gd name="T49" fmla="*/ 344 h 649"/>
                <a:gd name="T50" fmla="*/ 107 w 670"/>
                <a:gd name="T51" fmla="*/ 344 h 649"/>
                <a:gd name="T52" fmla="*/ 107 w 670"/>
                <a:gd name="T53" fmla="*/ 181 h 649"/>
                <a:gd name="T54" fmla="*/ 275 w 670"/>
                <a:gd name="T55" fmla="*/ 181 h 649"/>
                <a:gd name="T56" fmla="*/ 275 w 670"/>
                <a:gd name="T57" fmla="*/ 344 h 649"/>
                <a:gd name="T58" fmla="*/ 605 w 670"/>
                <a:gd name="T59" fmla="*/ 183 h 649"/>
                <a:gd name="T60" fmla="*/ 605 w 670"/>
                <a:gd name="T61" fmla="*/ 29 h 649"/>
                <a:gd name="T62" fmla="*/ 589 w 670"/>
                <a:gd name="T63" fmla="*/ 4 h 649"/>
                <a:gd name="T64" fmla="*/ 560 w 670"/>
                <a:gd name="T65" fmla="*/ 10 h 649"/>
                <a:gd name="T66" fmla="*/ 292 w 670"/>
                <a:gd name="T67" fmla="*/ 148 h 649"/>
                <a:gd name="T68" fmla="*/ 292 w 670"/>
                <a:gd name="T69" fmla="*/ 148 h 649"/>
                <a:gd name="T70" fmla="*/ 80 w 670"/>
                <a:gd name="T71" fmla="*/ 148 h 649"/>
                <a:gd name="T72" fmla="*/ 0 w 670"/>
                <a:gd name="T73" fmla="*/ 227 h 649"/>
                <a:gd name="T74" fmla="*/ 0 w 670"/>
                <a:gd name="T75" fmla="*/ 298 h 649"/>
                <a:gd name="T76" fmla="*/ 80 w 670"/>
                <a:gd name="T77" fmla="*/ 378 h 649"/>
                <a:gd name="T78" fmla="*/ 122 w 670"/>
                <a:gd name="T79" fmla="*/ 378 h 649"/>
                <a:gd name="T80" fmla="*/ 177 w 670"/>
                <a:gd name="T81" fmla="*/ 636 h 649"/>
                <a:gd name="T82" fmla="*/ 193 w 670"/>
                <a:gd name="T83" fmla="*/ 649 h 649"/>
                <a:gd name="T84" fmla="*/ 275 w 670"/>
                <a:gd name="T85" fmla="*/ 649 h 649"/>
                <a:gd name="T86" fmla="*/ 288 w 670"/>
                <a:gd name="T87" fmla="*/ 643 h 649"/>
                <a:gd name="T88" fmla="*/ 291 w 670"/>
                <a:gd name="T89" fmla="*/ 629 h 649"/>
                <a:gd name="T90" fmla="*/ 258 w 670"/>
                <a:gd name="T91" fmla="*/ 472 h 649"/>
                <a:gd name="T92" fmla="*/ 292 w 670"/>
                <a:gd name="T93" fmla="*/ 472 h 649"/>
                <a:gd name="T94" fmla="*/ 305 w 670"/>
                <a:gd name="T95" fmla="*/ 465 h 649"/>
                <a:gd name="T96" fmla="*/ 308 w 670"/>
                <a:gd name="T97" fmla="*/ 451 h 649"/>
                <a:gd name="T98" fmla="*/ 292 w 670"/>
                <a:gd name="T99" fmla="*/ 378 h 649"/>
                <a:gd name="T100" fmla="*/ 292 w 670"/>
                <a:gd name="T101" fmla="*/ 378 h 649"/>
                <a:gd name="T102" fmla="*/ 560 w 670"/>
                <a:gd name="T103" fmla="*/ 515 h 649"/>
                <a:gd name="T104" fmla="*/ 579 w 670"/>
                <a:gd name="T105" fmla="*/ 523 h 649"/>
                <a:gd name="T106" fmla="*/ 589 w 670"/>
                <a:gd name="T107" fmla="*/ 521 h 649"/>
                <a:gd name="T108" fmla="*/ 605 w 670"/>
                <a:gd name="T109" fmla="*/ 496 h 649"/>
                <a:gd name="T110" fmla="*/ 605 w 670"/>
                <a:gd name="T111" fmla="*/ 342 h 649"/>
                <a:gd name="T112" fmla="*/ 670 w 670"/>
                <a:gd name="T113" fmla="*/ 263 h 649"/>
                <a:gd name="T114" fmla="*/ 605 w 670"/>
                <a:gd name="T115" fmla="*/ 183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0" h="649">
                  <a:moveTo>
                    <a:pt x="605" y="308"/>
                  </a:moveTo>
                  <a:lnTo>
                    <a:pt x="605" y="218"/>
                  </a:lnTo>
                  <a:cubicBezTo>
                    <a:pt x="624" y="225"/>
                    <a:pt x="637" y="242"/>
                    <a:pt x="637" y="263"/>
                  </a:cubicBezTo>
                  <a:cubicBezTo>
                    <a:pt x="637" y="283"/>
                    <a:pt x="624" y="301"/>
                    <a:pt x="605" y="308"/>
                  </a:cubicBezTo>
                  <a:close/>
                  <a:moveTo>
                    <a:pt x="572" y="480"/>
                  </a:moveTo>
                  <a:cubicBezTo>
                    <a:pt x="459" y="371"/>
                    <a:pt x="349" y="349"/>
                    <a:pt x="308" y="345"/>
                  </a:cubicBezTo>
                  <a:lnTo>
                    <a:pt x="308" y="180"/>
                  </a:lnTo>
                  <a:cubicBezTo>
                    <a:pt x="349" y="176"/>
                    <a:pt x="459" y="154"/>
                    <a:pt x="572" y="45"/>
                  </a:cubicBezTo>
                  <a:lnTo>
                    <a:pt x="572" y="480"/>
                  </a:lnTo>
                  <a:close/>
                  <a:moveTo>
                    <a:pt x="251" y="438"/>
                  </a:moveTo>
                  <a:lnTo>
                    <a:pt x="238" y="378"/>
                  </a:lnTo>
                  <a:lnTo>
                    <a:pt x="257" y="378"/>
                  </a:lnTo>
                  <a:lnTo>
                    <a:pt x="271" y="438"/>
                  </a:lnTo>
                  <a:lnTo>
                    <a:pt x="251" y="438"/>
                  </a:lnTo>
                  <a:close/>
                  <a:moveTo>
                    <a:pt x="207" y="616"/>
                  </a:moveTo>
                  <a:lnTo>
                    <a:pt x="156" y="378"/>
                  </a:lnTo>
                  <a:lnTo>
                    <a:pt x="204" y="378"/>
                  </a:lnTo>
                  <a:lnTo>
                    <a:pt x="254" y="616"/>
                  </a:lnTo>
                  <a:lnTo>
                    <a:pt x="207" y="616"/>
                  </a:lnTo>
                  <a:close/>
                  <a:moveTo>
                    <a:pt x="34" y="298"/>
                  </a:moveTo>
                  <a:lnTo>
                    <a:pt x="34" y="227"/>
                  </a:lnTo>
                  <a:cubicBezTo>
                    <a:pt x="34" y="204"/>
                    <a:pt x="51" y="185"/>
                    <a:pt x="74" y="182"/>
                  </a:cubicBezTo>
                  <a:lnTo>
                    <a:pt x="74" y="344"/>
                  </a:lnTo>
                  <a:cubicBezTo>
                    <a:pt x="51" y="341"/>
                    <a:pt x="34" y="321"/>
                    <a:pt x="34" y="298"/>
                  </a:cubicBezTo>
                  <a:close/>
                  <a:moveTo>
                    <a:pt x="275" y="344"/>
                  </a:moveTo>
                  <a:lnTo>
                    <a:pt x="107" y="344"/>
                  </a:lnTo>
                  <a:lnTo>
                    <a:pt x="107" y="181"/>
                  </a:lnTo>
                  <a:lnTo>
                    <a:pt x="275" y="181"/>
                  </a:lnTo>
                  <a:lnTo>
                    <a:pt x="275" y="344"/>
                  </a:lnTo>
                  <a:close/>
                  <a:moveTo>
                    <a:pt x="605" y="183"/>
                  </a:moveTo>
                  <a:lnTo>
                    <a:pt x="605" y="29"/>
                  </a:lnTo>
                  <a:cubicBezTo>
                    <a:pt x="605" y="18"/>
                    <a:pt x="599" y="9"/>
                    <a:pt x="589" y="4"/>
                  </a:cubicBezTo>
                  <a:cubicBezTo>
                    <a:pt x="579" y="0"/>
                    <a:pt x="567" y="3"/>
                    <a:pt x="560" y="10"/>
                  </a:cubicBezTo>
                  <a:cubicBezTo>
                    <a:pt x="427" y="146"/>
                    <a:pt x="294" y="148"/>
                    <a:pt x="292" y="148"/>
                  </a:cubicBezTo>
                  <a:lnTo>
                    <a:pt x="292" y="148"/>
                  </a:lnTo>
                  <a:lnTo>
                    <a:pt x="80" y="148"/>
                  </a:lnTo>
                  <a:cubicBezTo>
                    <a:pt x="36" y="148"/>
                    <a:pt x="0" y="183"/>
                    <a:pt x="0" y="227"/>
                  </a:cubicBezTo>
                  <a:lnTo>
                    <a:pt x="0" y="298"/>
                  </a:lnTo>
                  <a:cubicBezTo>
                    <a:pt x="0" y="342"/>
                    <a:pt x="36" y="378"/>
                    <a:pt x="80" y="378"/>
                  </a:cubicBezTo>
                  <a:lnTo>
                    <a:pt x="122" y="378"/>
                  </a:lnTo>
                  <a:lnTo>
                    <a:pt x="177" y="636"/>
                  </a:lnTo>
                  <a:cubicBezTo>
                    <a:pt x="178" y="644"/>
                    <a:pt x="185" y="649"/>
                    <a:pt x="193" y="649"/>
                  </a:cubicBezTo>
                  <a:lnTo>
                    <a:pt x="275" y="649"/>
                  </a:lnTo>
                  <a:cubicBezTo>
                    <a:pt x="280" y="649"/>
                    <a:pt x="285" y="647"/>
                    <a:pt x="288" y="643"/>
                  </a:cubicBezTo>
                  <a:cubicBezTo>
                    <a:pt x="291" y="639"/>
                    <a:pt x="292" y="634"/>
                    <a:pt x="291" y="629"/>
                  </a:cubicBezTo>
                  <a:lnTo>
                    <a:pt x="258" y="472"/>
                  </a:lnTo>
                  <a:lnTo>
                    <a:pt x="292" y="472"/>
                  </a:lnTo>
                  <a:cubicBezTo>
                    <a:pt x="297" y="472"/>
                    <a:pt x="301" y="469"/>
                    <a:pt x="305" y="465"/>
                  </a:cubicBezTo>
                  <a:cubicBezTo>
                    <a:pt x="308" y="462"/>
                    <a:pt x="309" y="456"/>
                    <a:pt x="308" y="451"/>
                  </a:cubicBezTo>
                  <a:lnTo>
                    <a:pt x="292" y="378"/>
                  </a:lnTo>
                  <a:cubicBezTo>
                    <a:pt x="292" y="378"/>
                    <a:pt x="292" y="378"/>
                    <a:pt x="292" y="378"/>
                  </a:cubicBezTo>
                  <a:cubicBezTo>
                    <a:pt x="294" y="378"/>
                    <a:pt x="426" y="379"/>
                    <a:pt x="560" y="515"/>
                  </a:cubicBezTo>
                  <a:cubicBezTo>
                    <a:pt x="565" y="520"/>
                    <a:pt x="572" y="523"/>
                    <a:pt x="579" y="523"/>
                  </a:cubicBezTo>
                  <a:cubicBezTo>
                    <a:pt x="582" y="523"/>
                    <a:pt x="586" y="522"/>
                    <a:pt x="589" y="521"/>
                  </a:cubicBezTo>
                  <a:cubicBezTo>
                    <a:pt x="599" y="517"/>
                    <a:pt x="605" y="507"/>
                    <a:pt x="605" y="496"/>
                  </a:cubicBezTo>
                  <a:lnTo>
                    <a:pt x="605" y="342"/>
                  </a:lnTo>
                  <a:cubicBezTo>
                    <a:pt x="643" y="335"/>
                    <a:pt x="670" y="302"/>
                    <a:pt x="670" y="263"/>
                  </a:cubicBezTo>
                  <a:cubicBezTo>
                    <a:pt x="670" y="224"/>
                    <a:pt x="642" y="191"/>
                    <a:pt x="605" y="18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97">
              <a:extLst>
                <a:ext uri="{FF2B5EF4-FFF2-40B4-BE49-F238E27FC236}">
                  <a16:creationId xmlns:a16="http://schemas.microsoft.com/office/drawing/2014/main" id="{AC2436B7-F6C0-FBE1-957A-24509B795EA1}"/>
                </a:ext>
              </a:extLst>
            </p:cNvPr>
            <p:cNvSpPr>
              <a:spLocks noEditPoints="1"/>
            </p:cNvSpPr>
            <p:nvPr/>
          </p:nvSpPr>
          <p:spPr bwMode="auto">
            <a:xfrm>
              <a:off x="1751013" y="5643563"/>
              <a:ext cx="220663" cy="284163"/>
            </a:xfrm>
            <a:custGeom>
              <a:avLst/>
              <a:gdLst>
                <a:gd name="T0" fmla="*/ 335 w 368"/>
                <a:gd name="T1" fmla="*/ 332 h 474"/>
                <a:gd name="T2" fmla="*/ 308 w 368"/>
                <a:gd name="T3" fmla="*/ 359 h 474"/>
                <a:gd name="T4" fmla="*/ 215 w 368"/>
                <a:gd name="T5" fmla="*/ 359 h 474"/>
                <a:gd name="T6" fmla="*/ 168 w 368"/>
                <a:gd name="T7" fmla="*/ 375 h 474"/>
                <a:gd name="T8" fmla="*/ 84 w 368"/>
                <a:gd name="T9" fmla="*/ 441 h 474"/>
                <a:gd name="T10" fmla="*/ 45 w 368"/>
                <a:gd name="T11" fmla="*/ 386 h 474"/>
                <a:gd name="T12" fmla="*/ 34 w 368"/>
                <a:gd name="T13" fmla="*/ 351 h 474"/>
                <a:gd name="T14" fmla="*/ 34 w 368"/>
                <a:gd name="T15" fmla="*/ 60 h 474"/>
                <a:gd name="T16" fmla="*/ 60 w 368"/>
                <a:gd name="T17" fmla="*/ 34 h 474"/>
                <a:gd name="T18" fmla="*/ 308 w 368"/>
                <a:gd name="T19" fmla="*/ 34 h 474"/>
                <a:gd name="T20" fmla="*/ 335 w 368"/>
                <a:gd name="T21" fmla="*/ 60 h 474"/>
                <a:gd name="T22" fmla="*/ 335 w 368"/>
                <a:gd name="T23" fmla="*/ 332 h 474"/>
                <a:gd name="T24" fmla="*/ 308 w 368"/>
                <a:gd name="T25" fmla="*/ 0 h 474"/>
                <a:gd name="T26" fmla="*/ 60 w 368"/>
                <a:gd name="T27" fmla="*/ 0 h 474"/>
                <a:gd name="T28" fmla="*/ 0 w 368"/>
                <a:gd name="T29" fmla="*/ 60 h 474"/>
                <a:gd name="T30" fmla="*/ 0 w 368"/>
                <a:gd name="T31" fmla="*/ 351 h 474"/>
                <a:gd name="T32" fmla="*/ 17 w 368"/>
                <a:gd name="T33" fmla="*/ 405 h 474"/>
                <a:gd name="T34" fmla="*/ 57 w 368"/>
                <a:gd name="T35" fmla="*/ 461 h 474"/>
                <a:gd name="T36" fmla="*/ 79 w 368"/>
                <a:gd name="T37" fmla="*/ 474 h 474"/>
                <a:gd name="T38" fmla="*/ 83 w 368"/>
                <a:gd name="T39" fmla="*/ 474 h 474"/>
                <a:gd name="T40" fmla="*/ 103 w 368"/>
                <a:gd name="T41" fmla="*/ 467 h 474"/>
                <a:gd name="T42" fmla="*/ 188 w 368"/>
                <a:gd name="T43" fmla="*/ 402 h 474"/>
                <a:gd name="T44" fmla="*/ 215 w 368"/>
                <a:gd name="T45" fmla="*/ 393 h 474"/>
                <a:gd name="T46" fmla="*/ 308 w 368"/>
                <a:gd name="T47" fmla="*/ 393 h 474"/>
                <a:gd name="T48" fmla="*/ 368 w 368"/>
                <a:gd name="T49" fmla="*/ 332 h 474"/>
                <a:gd name="T50" fmla="*/ 368 w 368"/>
                <a:gd name="T51" fmla="*/ 60 h 474"/>
                <a:gd name="T52" fmla="*/ 308 w 368"/>
                <a:gd name="T5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8" h="474">
                  <a:moveTo>
                    <a:pt x="335" y="332"/>
                  </a:moveTo>
                  <a:cubicBezTo>
                    <a:pt x="335" y="347"/>
                    <a:pt x="323" y="359"/>
                    <a:pt x="308" y="359"/>
                  </a:cubicBezTo>
                  <a:lnTo>
                    <a:pt x="215" y="359"/>
                  </a:lnTo>
                  <a:cubicBezTo>
                    <a:pt x="198" y="359"/>
                    <a:pt x="181" y="365"/>
                    <a:pt x="168" y="375"/>
                  </a:cubicBezTo>
                  <a:lnTo>
                    <a:pt x="84" y="441"/>
                  </a:lnTo>
                  <a:lnTo>
                    <a:pt x="45" y="386"/>
                  </a:lnTo>
                  <a:cubicBezTo>
                    <a:pt x="37" y="376"/>
                    <a:pt x="34" y="364"/>
                    <a:pt x="34" y="351"/>
                  </a:cubicBezTo>
                  <a:lnTo>
                    <a:pt x="34" y="60"/>
                  </a:lnTo>
                  <a:cubicBezTo>
                    <a:pt x="34" y="46"/>
                    <a:pt x="46" y="34"/>
                    <a:pt x="60" y="34"/>
                  </a:cubicBezTo>
                  <a:lnTo>
                    <a:pt x="308" y="34"/>
                  </a:lnTo>
                  <a:cubicBezTo>
                    <a:pt x="323" y="34"/>
                    <a:pt x="335" y="46"/>
                    <a:pt x="335" y="60"/>
                  </a:cubicBezTo>
                  <a:lnTo>
                    <a:pt x="335" y="332"/>
                  </a:lnTo>
                  <a:close/>
                  <a:moveTo>
                    <a:pt x="308" y="0"/>
                  </a:moveTo>
                  <a:lnTo>
                    <a:pt x="60" y="0"/>
                  </a:lnTo>
                  <a:cubicBezTo>
                    <a:pt x="27" y="0"/>
                    <a:pt x="0" y="27"/>
                    <a:pt x="0" y="60"/>
                  </a:cubicBezTo>
                  <a:lnTo>
                    <a:pt x="0" y="351"/>
                  </a:lnTo>
                  <a:cubicBezTo>
                    <a:pt x="0" y="371"/>
                    <a:pt x="6" y="389"/>
                    <a:pt x="17" y="405"/>
                  </a:cubicBezTo>
                  <a:lnTo>
                    <a:pt x="57" y="461"/>
                  </a:lnTo>
                  <a:cubicBezTo>
                    <a:pt x="62" y="468"/>
                    <a:pt x="70" y="473"/>
                    <a:pt x="79" y="474"/>
                  </a:cubicBezTo>
                  <a:cubicBezTo>
                    <a:pt x="80" y="474"/>
                    <a:pt x="82" y="474"/>
                    <a:pt x="83" y="474"/>
                  </a:cubicBezTo>
                  <a:cubicBezTo>
                    <a:pt x="90" y="474"/>
                    <a:pt x="97" y="472"/>
                    <a:pt x="103" y="467"/>
                  </a:cubicBezTo>
                  <a:lnTo>
                    <a:pt x="188" y="402"/>
                  </a:lnTo>
                  <a:cubicBezTo>
                    <a:pt x="196" y="396"/>
                    <a:pt x="205" y="393"/>
                    <a:pt x="215" y="393"/>
                  </a:cubicBezTo>
                  <a:lnTo>
                    <a:pt x="308" y="393"/>
                  </a:lnTo>
                  <a:cubicBezTo>
                    <a:pt x="341" y="393"/>
                    <a:pt x="368" y="366"/>
                    <a:pt x="368" y="332"/>
                  </a:cubicBezTo>
                  <a:lnTo>
                    <a:pt x="368" y="60"/>
                  </a:lnTo>
                  <a:cubicBezTo>
                    <a:pt x="368" y="27"/>
                    <a:pt x="341" y="0"/>
                    <a:pt x="30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98">
              <a:extLst>
                <a:ext uri="{FF2B5EF4-FFF2-40B4-BE49-F238E27FC236}">
                  <a16:creationId xmlns:a16="http://schemas.microsoft.com/office/drawing/2014/main" id="{F607837F-348B-62D7-D951-21F1882E34DA}"/>
                </a:ext>
              </a:extLst>
            </p:cNvPr>
            <p:cNvSpPr>
              <a:spLocks/>
            </p:cNvSpPr>
            <p:nvPr/>
          </p:nvSpPr>
          <p:spPr bwMode="auto">
            <a:xfrm>
              <a:off x="1800225" y="5683251"/>
              <a:ext cx="85725" cy="20638"/>
            </a:xfrm>
            <a:custGeom>
              <a:avLst/>
              <a:gdLst>
                <a:gd name="T0" fmla="*/ 16 w 143"/>
                <a:gd name="T1" fmla="*/ 34 h 34"/>
                <a:gd name="T2" fmla="*/ 127 w 143"/>
                <a:gd name="T3" fmla="*/ 34 h 34"/>
                <a:gd name="T4" fmla="*/ 143 w 143"/>
                <a:gd name="T5" fmla="*/ 17 h 34"/>
                <a:gd name="T6" fmla="*/ 127 w 143"/>
                <a:gd name="T7" fmla="*/ 0 h 34"/>
                <a:gd name="T8" fmla="*/ 16 w 143"/>
                <a:gd name="T9" fmla="*/ 0 h 34"/>
                <a:gd name="T10" fmla="*/ 0 w 143"/>
                <a:gd name="T11" fmla="*/ 17 h 34"/>
                <a:gd name="T12" fmla="*/ 16 w 143"/>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43" h="34">
                  <a:moveTo>
                    <a:pt x="16" y="34"/>
                  </a:moveTo>
                  <a:lnTo>
                    <a:pt x="127" y="34"/>
                  </a:lnTo>
                  <a:cubicBezTo>
                    <a:pt x="136" y="34"/>
                    <a:pt x="143" y="26"/>
                    <a:pt x="143" y="17"/>
                  </a:cubicBezTo>
                  <a:cubicBezTo>
                    <a:pt x="143" y="8"/>
                    <a:pt x="136" y="0"/>
                    <a:pt x="127" y="0"/>
                  </a:cubicBezTo>
                  <a:lnTo>
                    <a:pt x="16" y="0"/>
                  </a:lnTo>
                  <a:cubicBezTo>
                    <a:pt x="7" y="0"/>
                    <a:pt x="0" y="8"/>
                    <a:pt x="0" y="17"/>
                  </a:cubicBezTo>
                  <a:cubicBezTo>
                    <a:pt x="0" y="26"/>
                    <a:pt x="7" y="34"/>
                    <a:pt x="16" y="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99">
              <a:extLst>
                <a:ext uri="{FF2B5EF4-FFF2-40B4-BE49-F238E27FC236}">
                  <a16:creationId xmlns:a16="http://schemas.microsoft.com/office/drawing/2014/main" id="{90FB32F9-8D37-E912-8D8E-A93831491CB6}"/>
                </a:ext>
              </a:extLst>
            </p:cNvPr>
            <p:cNvSpPr>
              <a:spLocks/>
            </p:cNvSpPr>
            <p:nvPr/>
          </p:nvSpPr>
          <p:spPr bwMode="auto">
            <a:xfrm>
              <a:off x="1800225" y="5729288"/>
              <a:ext cx="122238" cy="19050"/>
            </a:xfrm>
            <a:custGeom>
              <a:avLst/>
              <a:gdLst>
                <a:gd name="T0" fmla="*/ 188 w 204"/>
                <a:gd name="T1" fmla="*/ 0 h 33"/>
                <a:gd name="T2" fmla="*/ 16 w 204"/>
                <a:gd name="T3" fmla="*/ 0 h 33"/>
                <a:gd name="T4" fmla="*/ 0 w 204"/>
                <a:gd name="T5" fmla="*/ 16 h 33"/>
                <a:gd name="T6" fmla="*/ 16 w 204"/>
                <a:gd name="T7" fmla="*/ 33 h 33"/>
                <a:gd name="T8" fmla="*/ 188 w 204"/>
                <a:gd name="T9" fmla="*/ 33 h 33"/>
                <a:gd name="T10" fmla="*/ 204 w 204"/>
                <a:gd name="T11" fmla="*/ 16 h 33"/>
                <a:gd name="T12" fmla="*/ 188 w 204"/>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204" h="33">
                  <a:moveTo>
                    <a:pt x="188" y="0"/>
                  </a:moveTo>
                  <a:lnTo>
                    <a:pt x="16" y="0"/>
                  </a:lnTo>
                  <a:cubicBezTo>
                    <a:pt x="7" y="0"/>
                    <a:pt x="0" y="7"/>
                    <a:pt x="0" y="16"/>
                  </a:cubicBezTo>
                  <a:cubicBezTo>
                    <a:pt x="0" y="25"/>
                    <a:pt x="7" y="33"/>
                    <a:pt x="16" y="33"/>
                  </a:cubicBezTo>
                  <a:lnTo>
                    <a:pt x="188" y="33"/>
                  </a:lnTo>
                  <a:cubicBezTo>
                    <a:pt x="197" y="33"/>
                    <a:pt x="204" y="25"/>
                    <a:pt x="204" y="16"/>
                  </a:cubicBezTo>
                  <a:cubicBezTo>
                    <a:pt x="204" y="7"/>
                    <a:pt x="197" y="0"/>
                    <a:pt x="18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00">
              <a:extLst>
                <a:ext uri="{FF2B5EF4-FFF2-40B4-BE49-F238E27FC236}">
                  <a16:creationId xmlns:a16="http://schemas.microsoft.com/office/drawing/2014/main" id="{21B56D4B-4DE0-E4EF-716A-57856F270307}"/>
                </a:ext>
              </a:extLst>
            </p:cNvPr>
            <p:cNvSpPr>
              <a:spLocks/>
            </p:cNvSpPr>
            <p:nvPr/>
          </p:nvSpPr>
          <p:spPr bwMode="auto">
            <a:xfrm>
              <a:off x="1800225" y="5775326"/>
              <a:ext cx="85725" cy="19050"/>
            </a:xfrm>
            <a:custGeom>
              <a:avLst/>
              <a:gdLst>
                <a:gd name="T0" fmla="*/ 16 w 143"/>
                <a:gd name="T1" fmla="*/ 33 h 33"/>
                <a:gd name="T2" fmla="*/ 127 w 143"/>
                <a:gd name="T3" fmla="*/ 33 h 33"/>
                <a:gd name="T4" fmla="*/ 143 w 143"/>
                <a:gd name="T5" fmla="*/ 16 h 33"/>
                <a:gd name="T6" fmla="*/ 127 w 143"/>
                <a:gd name="T7" fmla="*/ 0 h 33"/>
                <a:gd name="T8" fmla="*/ 16 w 143"/>
                <a:gd name="T9" fmla="*/ 0 h 33"/>
                <a:gd name="T10" fmla="*/ 0 w 143"/>
                <a:gd name="T11" fmla="*/ 16 h 33"/>
                <a:gd name="T12" fmla="*/ 16 w 143"/>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143" h="33">
                  <a:moveTo>
                    <a:pt x="16" y="33"/>
                  </a:moveTo>
                  <a:lnTo>
                    <a:pt x="127" y="33"/>
                  </a:lnTo>
                  <a:cubicBezTo>
                    <a:pt x="136" y="33"/>
                    <a:pt x="143" y="26"/>
                    <a:pt x="143" y="16"/>
                  </a:cubicBezTo>
                  <a:cubicBezTo>
                    <a:pt x="143" y="7"/>
                    <a:pt x="136" y="0"/>
                    <a:pt x="127" y="0"/>
                  </a:cubicBezTo>
                  <a:lnTo>
                    <a:pt x="16" y="0"/>
                  </a:lnTo>
                  <a:cubicBezTo>
                    <a:pt x="7" y="0"/>
                    <a:pt x="0" y="7"/>
                    <a:pt x="0" y="16"/>
                  </a:cubicBezTo>
                  <a:cubicBezTo>
                    <a:pt x="0" y="26"/>
                    <a:pt x="7" y="33"/>
                    <a:pt x="16" y="3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01">
              <a:extLst>
                <a:ext uri="{FF2B5EF4-FFF2-40B4-BE49-F238E27FC236}">
                  <a16:creationId xmlns:a16="http://schemas.microsoft.com/office/drawing/2014/main" id="{06DA581A-0D40-A282-DC9D-0171AF20DE93}"/>
                </a:ext>
              </a:extLst>
            </p:cNvPr>
            <p:cNvSpPr>
              <a:spLocks/>
            </p:cNvSpPr>
            <p:nvPr/>
          </p:nvSpPr>
          <p:spPr bwMode="auto">
            <a:xfrm>
              <a:off x="1800225" y="5819776"/>
              <a:ext cx="107950" cy="20638"/>
            </a:xfrm>
            <a:custGeom>
              <a:avLst/>
              <a:gdLst>
                <a:gd name="T0" fmla="*/ 163 w 180"/>
                <a:gd name="T1" fmla="*/ 0 h 33"/>
                <a:gd name="T2" fmla="*/ 16 w 180"/>
                <a:gd name="T3" fmla="*/ 0 h 33"/>
                <a:gd name="T4" fmla="*/ 0 w 180"/>
                <a:gd name="T5" fmla="*/ 17 h 33"/>
                <a:gd name="T6" fmla="*/ 16 w 180"/>
                <a:gd name="T7" fmla="*/ 33 h 33"/>
                <a:gd name="T8" fmla="*/ 163 w 180"/>
                <a:gd name="T9" fmla="*/ 33 h 33"/>
                <a:gd name="T10" fmla="*/ 180 w 180"/>
                <a:gd name="T11" fmla="*/ 17 h 33"/>
                <a:gd name="T12" fmla="*/ 163 w 18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180" h="33">
                  <a:moveTo>
                    <a:pt x="163" y="0"/>
                  </a:moveTo>
                  <a:lnTo>
                    <a:pt x="16" y="0"/>
                  </a:lnTo>
                  <a:cubicBezTo>
                    <a:pt x="7" y="0"/>
                    <a:pt x="0" y="7"/>
                    <a:pt x="0" y="17"/>
                  </a:cubicBezTo>
                  <a:cubicBezTo>
                    <a:pt x="0" y="26"/>
                    <a:pt x="7" y="33"/>
                    <a:pt x="16" y="33"/>
                  </a:cubicBezTo>
                  <a:lnTo>
                    <a:pt x="163" y="33"/>
                  </a:lnTo>
                  <a:cubicBezTo>
                    <a:pt x="173" y="33"/>
                    <a:pt x="180" y="26"/>
                    <a:pt x="180" y="17"/>
                  </a:cubicBezTo>
                  <a:cubicBezTo>
                    <a:pt x="180" y="7"/>
                    <a:pt x="173" y="0"/>
                    <a:pt x="16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Oval 57">
            <a:extLst>
              <a:ext uri="{FF2B5EF4-FFF2-40B4-BE49-F238E27FC236}">
                <a16:creationId xmlns:a16="http://schemas.microsoft.com/office/drawing/2014/main" id="{AB652FEE-4725-7248-B445-25D63857F572}"/>
              </a:ext>
            </a:extLst>
          </p:cNvPr>
          <p:cNvSpPr/>
          <p:nvPr/>
        </p:nvSpPr>
        <p:spPr>
          <a:xfrm>
            <a:off x="7134578" y="5551790"/>
            <a:ext cx="891906" cy="863106"/>
          </a:xfrm>
          <a:prstGeom prst="ellipse">
            <a:avLst/>
          </a:prstGeom>
          <a:noFill/>
          <a:ln>
            <a:solidFill>
              <a:srgbClr val="5464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Create a clean vector icon that depicts drafting a document: a sheet of paper with a folded corner on a clipboard or board, plus a pencil actively writing or sketching lines on the page. Use a single-color outline style in medium corporate blue matching presentation infographic icons, with thin even strokes, rounded corners, simple geometric shapes, flat design, no shading, no gradients, no textures, transparent background. Keep the symbol centered, balanced, and legible at small size, matching a professional timeline infographic aesthetic.">
            <a:extLst>
              <a:ext uri="{FF2B5EF4-FFF2-40B4-BE49-F238E27FC236}">
                <a16:creationId xmlns:a16="http://schemas.microsoft.com/office/drawing/2014/main" id="{418593B0-07CA-4452-8047-E9D2F2E74D0F}"/>
              </a:ext>
            </a:extLst>
          </p:cNvPr>
          <p:cNvPicPr>
            <a:picLocks noChangeAspect="1"/>
          </p:cNvPicPr>
          <p:nvPr/>
        </p:nvPicPr>
        <p:blipFill>
          <a:blip r:embed="rId9">
            <a:duotone>
              <a:prstClr val="black"/>
              <a:schemeClr val="tx2">
                <a:lumMod val="90000"/>
                <a:lumOff val="10000"/>
                <a:tint val="45000"/>
                <a:satMod val="400000"/>
              </a:schemeClr>
            </a:duotone>
          </a:blip>
          <a:stretch>
            <a:fillRect/>
          </a:stretch>
        </p:blipFill>
        <p:spPr>
          <a:xfrm>
            <a:off x="7102675" y="5467570"/>
            <a:ext cx="991504" cy="1031546"/>
          </a:xfrm>
          <a:prstGeom prst="rect">
            <a:avLst/>
          </a:prstGeom>
        </p:spPr>
      </p:pic>
      <p:pic>
        <p:nvPicPr>
          <p:cNvPr id="30" name="Picture 29" descr="Edit the existing publish-document icon to remove the circular border/ring entirely while preserving the same simple blue line-art style, document and upload/publish symbolism, stroke weight, and overall visual appearance. Keep the icon clean and centered with a transparent background and no enclosing circle or badge.">
            <a:extLst>
              <a:ext uri="{FF2B5EF4-FFF2-40B4-BE49-F238E27FC236}">
                <a16:creationId xmlns:a16="http://schemas.microsoft.com/office/drawing/2014/main" id="{049CABEA-3D2F-4A00-98E0-C3AF89177918}"/>
              </a:ext>
            </a:extLst>
          </p:cNvPr>
          <p:cNvPicPr>
            <a:picLocks noChangeAspect="1"/>
          </p:cNvPicPr>
          <p:nvPr/>
        </p:nvPicPr>
        <p:blipFill>
          <a:blip r:embed="rId10"/>
          <a:srcRect/>
          <a:stretch/>
        </p:blipFill>
        <p:spPr>
          <a:xfrm>
            <a:off x="9609671" y="5662476"/>
            <a:ext cx="1003300" cy="1003300"/>
          </a:xfrm>
          <a:prstGeom prst="rect">
            <a:avLst/>
          </a:prstGeom>
        </p:spPr>
      </p:pic>
      <p:sp>
        <p:nvSpPr>
          <p:cNvPr id="59" name="Oval 58">
            <a:extLst>
              <a:ext uri="{FF2B5EF4-FFF2-40B4-BE49-F238E27FC236}">
                <a16:creationId xmlns:a16="http://schemas.microsoft.com/office/drawing/2014/main" id="{0178FF24-66EB-AFB4-4200-DDB7A12AB2E5}"/>
              </a:ext>
            </a:extLst>
          </p:cNvPr>
          <p:cNvSpPr/>
          <p:nvPr/>
        </p:nvSpPr>
        <p:spPr>
          <a:xfrm>
            <a:off x="9665368" y="5721832"/>
            <a:ext cx="891906" cy="863106"/>
          </a:xfrm>
          <a:prstGeom prst="ellipse">
            <a:avLst/>
          </a:prstGeom>
          <a:noFill/>
          <a:ln>
            <a:solidFill>
              <a:srgbClr val="1970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6283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42E-4234-DC0A-6932-F575A6C69956}"/>
              </a:ext>
            </a:extLst>
          </p:cNvPr>
          <p:cNvSpPr>
            <a:spLocks noGrp="1"/>
          </p:cNvSpPr>
          <p:nvPr>
            <p:ph type="title" idx="4294967295"/>
          </p:nvPr>
        </p:nvSpPr>
        <p:spPr>
          <a:xfrm>
            <a:off x="1037303" y="10794"/>
            <a:ext cx="10515600" cy="1325563"/>
          </a:xfrm>
        </p:spPr>
        <p:txBody>
          <a:bodyPr>
            <a:normAutofit/>
          </a:bodyPr>
          <a:lstStyle/>
          <a:p>
            <a:r>
              <a:rPr lang="en-GB" b="1">
                <a:solidFill>
                  <a:srgbClr val="007AC3"/>
                </a:solidFill>
                <a:latin typeface="Arial" panose="020B0604020202020204" pitchFamily="34" charset="0"/>
                <a:cs typeface="Arial" panose="020B0604020202020204" pitchFamily="34" charset="0"/>
              </a:rPr>
              <a:t>Our themes</a:t>
            </a:r>
          </a:p>
        </p:txBody>
      </p:sp>
      <p:pic>
        <p:nvPicPr>
          <p:cNvPr id="3" name="Picture 2">
            <a:extLst>
              <a:ext uri="{FF2B5EF4-FFF2-40B4-BE49-F238E27FC236}">
                <a16:creationId xmlns:a16="http://schemas.microsoft.com/office/drawing/2014/main" id="{E519DA97-F365-BB80-C0A1-A91261235DBC}"/>
              </a:ext>
            </a:extLst>
          </p:cNvPr>
          <p:cNvPicPr>
            <a:picLocks noChangeAspect="1" noChangeArrowheads="1"/>
          </p:cNvPicPr>
          <p:nvPr/>
        </p:nvPicPr>
        <p:blipFill>
          <a:blip r:embed="rId3" cstate="print">
            <a:alphaModFix amt="35000"/>
            <a:extLst>
              <a:ext uri="{28A0092B-C50C-407E-A947-70E740481C1C}">
                <a14:useLocalDpi xmlns:a14="http://schemas.microsoft.com/office/drawing/2010/main" val="0"/>
              </a:ext>
            </a:extLst>
          </a:blip>
          <a:srcRect/>
          <a:stretch>
            <a:fillRect/>
          </a:stretch>
        </p:blipFill>
        <p:spPr bwMode="auto">
          <a:xfrm rot="2709298" flipH="1">
            <a:off x="6554976" y="1794018"/>
            <a:ext cx="882056" cy="183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8">
            <a:extLst>
              <a:ext uri="{FF2B5EF4-FFF2-40B4-BE49-F238E27FC236}">
                <a16:creationId xmlns:a16="http://schemas.microsoft.com/office/drawing/2014/main" id="{11D67863-0A7B-2C3C-839B-A1F553B00A2A}"/>
              </a:ext>
            </a:extLst>
          </p:cNvPr>
          <p:cNvSpPr>
            <a:spLocks noChangeArrowheads="1"/>
          </p:cNvSpPr>
          <p:nvPr/>
        </p:nvSpPr>
        <p:spPr bwMode="auto">
          <a:xfrm>
            <a:off x="7878996" y="4204065"/>
            <a:ext cx="598753" cy="598753"/>
          </a:xfrm>
          <a:custGeom>
            <a:avLst/>
            <a:gdLst>
              <a:gd name="T0" fmla="*/ 2147483646 w 2630"/>
              <a:gd name="T1" fmla="*/ 2147483646 h 2630"/>
              <a:gd name="T2" fmla="*/ 2147483646 w 2630"/>
              <a:gd name="T3" fmla="*/ 2147483646 h 2630"/>
              <a:gd name="T4" fmla="*/ 884600244 w 2630"/>
              <a:gd name="T5" fmla="*/ 2147483646 h 2630"/>
              <a:gd name="T6" fmla="*/ 2147483646 w 2630"/>
              <a:gd name="T7" fmla="*/ 2147483646 h 2630"/>
              <a:gd name="T8" fmla="*/ 2147483646 w 2630"/>
              <a:gd name="T9" fmla="*/ 2147483646 h 2630"/>
              <a:gd name="T10" fmla="*/ 2147483646 w 2630"/>
              <a:gd name="T11" fmla="*/ 884600244 h 2630"/>
              <a:gd name="T12" fmla="*/ 2147483646 w 2630"/>
              <a:gd name="T13" fmla="*/ 2147483646 h 2630"/>
              <a:gd name="T14" fmla="*/ 2147483646 w 2630"/>
              <a:gd name="T15" fmla="*/ 2147483646 h 2630"/>
              <a:gd name="T16" fmla="*/ 2147483646 w 2630"/>
              <a:gd name="T17" fmla="*/ 2147483646 h 2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30" h="2630">
                <a:moveTo>
                  <a:pt x="67" y="2629"/>
                </a:moveTo>
                <a:lnTo>
                  <a:pt x="67" y="2629"/>
                </a:lnTo>
                <a:cubicBezTo>
                  <a:pt x="48" y="2629"/>
                  <a:pt x="29" y="2619"/>
                  <a:pt x="19" y="2600"/>
                </a:cubicBezTo>
                <a:cubicBezTo>
                  <a:pt x="0" y="2572"/>
                  <a:pt x="19" y="2534"/>
                  <a:pt x="48" y="2514"/>
                </a:cubicBezTo>
                <a:cubicBezTo>
                  <a:pt x="1114" y="1990"/>
                  <a:pt x="1981" y="1114"/>
                  <a:pt x="2505" y="47"/>
                </a:cubicBezTo>
                <a:cubicBezTo>
                  <a:pt x="2524" y="19"/>
                  <a:pt x="2553" y="0"/>
                  <a:pt x="2581" y="19"/>
                </a:cubicBezTo>
                <a:cubicBezTo>
                  <a:pt x="2610" y="28"/>
                  <a:pt x="2629" y="67"/>
                  <a:pt x="2610" y="95"/>
                </a:cubicBezTo>
                <a:cubicBezTo>
                  <a:pt x="2077" y="1190"/>
                  <a:pt x="1181" y="2086"/>
                  <a:pt x="95" y="2619"/>
                </a:cubicBezTo>
                <a:cubicBezTo>
                  <a:pt x="86" y="2629"/>
                  <a:pt x="76" y="2629"/>
                  <a:pt x="67" y="2629"/>
                </a:cubicBezTo>
              </a:path>
            </a:pathLst>
          </a:custGeom>
          <a:solidFill>
            <a:srgbClr val="BFBFBF"/>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Freeform 11">
            <a:extLst>
              <a:ext uri="{FF2B5EF4-FFF2-40B4-BE49-F238E27FC236}">
                <a16:creationId xmlns:a16="http://schemas.microsoft.com/office/drawing/2014/main" id="{99EC6771-9A1D-9B14-4131-442676200E5E}"/>
              </a:ext>
            </a:extLst>
          </p:cNvPr>
          <p:cNvSpPr>
            <a:spLocks noChangeArrowheads="1"/>
          </p:cNvSpPr>
          <p:nvPr/>
        </p:nvSpPr>
        <p:spPr bwMode="auto">
          <a:xfrm>
            <a:off x="7874978" y="2544433"/>
            <a:ext cx="598753" cy="594735"/>
          </a:xfrm>
          <a:custGeom>
            <a:avLst/>
            <a:gdLst>
              <a:gd name="T0" fmla="*/ 2147483646 w 2630"/>
              <a:gd name="T1" fmla="*/ 2147483646 h 2611"/>
              <a:gd name="T2" fmla="*/ 2147483646 w 2630"/>
              <a:gd name="T3" fmla="*/ 2147483646 h 2611"/>
              <a:gd name="T4" fmla="*/ 2147483646 w 2630"/>
              <a:gd name="T5" fmla="*/ 2147483646 h 2611"/>
              <a:gd name="T6" fmla="*/ 1769329640 w 2630"/>
              <a:gd name="T7" fmla="*/ 2147483646 h 2611"/>
              <a:gd name="T8" fmla="*/ 465660853 w 2630"/>
              <a:gd name="T9" fmla="*/ 1772065428 h 2611"/>
              <a:gd name="T10" fmla="*/ 2147483646 w 2630"/>
              <a:gd name="T11" fmla="*/ 466271458 h 2611"/>
              <a:gd name="T12" fmla="*/ 2147483646 w 2630"/>
              <a:gd name="T13" fmla="*/ 2147483646 h 2611"/>
              <a:gd name="T14" fmla="*/ 2147483646 w 2630"/>
              <a:gd name="T15" fmla="*/ 2147483646 h 2611"/>
              <a:gd name="T16" fmla="*/ 2147483646 w 2630"/>
              <a:gd name="T17" fmla="*/ 2147483646 h 2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30" h="2611">
                <a:moveTo>
                  <a:pt x="2562" y="2610"/>
                </a:moveTo>
                <a:lnTo>
                  <a:pt x="2562" y="2610"/>
                </a:lnTo>
                <a:cubicBezTo>
                  <a:pt x="2543" y="2610"/>
                  <a:pt x="2524" y="2601"/>
                  <a:pt x="2515" y="2582"/>
                </a:cubicBezTo>
                <a:cubicBezTo>
                  <a:pt x="1991" y="1515"/>
                  <a:pt x="1105" y="639"/>
                  <a:pt x="38" y="115"/>
                </a:cubicBezTo>
                <a:cubicBezTo>
                  <a:pt x="10" y="105"/>
                  <a:pt x="0" y="67"/>
                  <a:pt x="10" y="38"/>
                </a:cubicBezTo>
                <a:cubicBezTo>
                  <a:pt x="28" y="10"/>
                  <a:pt x="67" y="0"/>
                  <a:pt x="95" y="10"/>
                </a:cubicBezTo>
                <a:cubicBezTo>
                  <a:pt x="1181" y="543"/>
                  <a:pt x="2076" y="1439"/>
                  <a:pt x="2619" y="2524"/>
                </a:cubicBezTo>
                <a:cubicBezTo>
                  <a:pt x="2629" y="2553"/>
                  <a:pt x="2619" y="2591"/>
                  <a:pt x="2591" y="2601"/>
                </a:cubicBezTo>
                <a:cubicBezTo>
                  <a:pt x="2581" y="2610"/>
                  <a:pt x="2572" y="2610"/>
                  <a:pt x="2562" y="2610"/>
                </a:cubicBezTo>
              </a:path>
            </a:pathLst>
          </a:custGeom>
          <a:solidFill>
            <a:srgbClr val="BFBFBF"/>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Freeform 13">
            <a:extLst>
              <a:ext uri="{FF2B5EF4-FFF2-40B4-BE49-F238E27FC236}">
                <a16:creationId xmlns:a16="http://schemas.microsoft.com/office/drawing/2014/main" id="{79DB8844-52AE-34B6-9005-F627C0EFC6B1}"/>
              </a:ext>
            </a:extLst>
          </p:cNvPr>
          <p:cNvSpPr>
            <a:spLocks noChangeArrowheads="1"/>
          </p:cNvSpPr>
          <p:nvPr/>
        </p:nvSpPr>
        <p:spPr bwMode="auto">
          <a:xfrm>
            <a:off x="3729922" y="4210092"/>
            <a:ext cx="600762" cy="594735"/>
          </a:xfrm>
          <a:custGeom>
            <a:avLst/>
            <a:gdLst>
              <a:gd name="T0" fmla="*/ 2147483646 w 2639"/>
              <a:gd name="T1" fmla="*/ 2147483646 h 2611"/>
              <a:gd name="T2" fmla="*/ 2147483646 w 2639"/>
              <a:gd name="T3" fmla="*/ 2147483646 h 2611"/>
              <a:gd name="T4" fmla="*/ 2147483646 w 2639"/>
              <a:gd name="T5" fmla="*/ 2147483646 h 2611"/>
              <a:gd name="T6" fmla="*/ 884483117 w 2639"/>
              <a:gd name="T7" fmla="*/ 2147483646 h 2611"/>
              <a:gd name="T8" fmla="*/ 2147483646 w 2639"/>
              <a:gd name="T9" fmla="*/ 886032714 h 2611"/>
              <a:gd name="T10" fmla="*/ 2147483646 w 2639"/>
              <a:gd name="T11" fmla="*/ 1818705567 h 2611"/>
              <a:gd name="T12" fmla="*/ 2147483646 w 2639"/>
              <a:gd name="T13" fmla="*/ 2147483646 h 2611"/>
              <a:gd name="T14" fmla="*/ 2147483646 w 2639"/>
              <a:gd name="T15" fmla="*/ 2147483646 h 2611"/>
              <a:gd name="T16" fmla="*/ 2147483646 w 2639"/>
              <a:gd name="T17" fmla="*/ 2147483646 h 2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39" h="2611">
                <a:moveTo>
                  <a:pt x="2572" y="2610"/>
                </a:moveTo>
                <a:lnTo>
                  <a:pt x="2572" y="2610"/>
                </a:lnTo>
                <a:cubicBezTo>
                  <a:pt x="2562" y="2610"/>
                  <a:pt x="2552" y="2610"/>
                  <a:pt x="2543" y="2610"/>
                </a:cubicBezTo>
                <a:cubicBezTo>
                  <a:pt x="1457" y="2077"/>
                  <a:pt x="552" y="1181"/>
                  <a:pt x="19" y="95"/>
                </a:cubicBezTo>
                <a:cubicBezTo>
                  <a:pt x="0" y="67"/>
                  <a:pt x="19" y="29"/>
                  <a:pt x="47" y="19"/>
                </a:cubicBezTo>
                <a:cubicBezTo>
                  <a:pt x="76" y="0"/>
                  <a:pt x="105" y="10"/>
                  <a:pt x="123" y="39"/>
                </a:cubicBezTo>
                <a:cubicBezTo>
                  <a:pt x="647" y="1105"/>
                  <a:pt x="1524" y="1982"/>
                  <a:pt x="2600" y="2506"/>
                </a:cubicBezTo>
                <a:cubicBezTo>
                  <a:pt x="2629" y="2515"/>
                  <a:pt x="2638" y="2553"/>
                  <a:pt x="2619" y="2582"/>
                </a:cubicBezTo>
                <a:cubicBezTo>
                  <a:pt x="2610" y="2601"/>
                  <a:pt x="2590" y="2610"/>
                  <a:pt x="2572" y="2610"/>
                </a:cubicBezTo>
              </a:path>
            </a:pathLst>
          </a:custGeom>
          <a:solidFill>
            <a:srgbClr val="BFBFBF"/>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 name="Freeform 14">
            <a:extLst>
              <a:ext uri="{FF2B5EF4-FFF2-40B4-BE49-F238E27FC236}">
                <a16:creationId xmlns:a16="http://schemas.microsoft.com/office/drawing/2014/main" id="{D2C31051-7055-C75A-0B8B-4B50B2A12EE4}"/>
              </a:ext>
            </a:extLst>
          </p:cNvPr>
          <p:cNvSpPr>
            <a:spLocks noChangeArrowheads="1"/>
          </p:cNvSpPr>
          <p:nvPr/>
        </p:nvSpPr>
        <p:spPr bwMode="auto">
          <a:xfrm>
            <a:off x="3727912" y="2546443"/>
            <a:ext cx="596744" cy="598753"/>
          </a:xfrm>
          <a:custGeom>
            <a:avLst/>
            <a:gdLst>
              <a:gd name="T0" fmla="*/ 2147483646 w 2621"/>
              <a:gd name="T1" fmla="*/ 2147483646 h 2630"/>
              <a:gd name="T2" fmla="*/ 2147483646 w 2621"/>
              <a:gd name="T3" fmla="*/ 2147483646 h 2630"/>
              <a:gd name="T4" fmla="*/ 1769694602 w 2621"/>
              <a:gd name="T5" fmla="*/ 2147483646 h 2630"/>
              <a:gd name="T6" fmla="*/ 465722796 w 2621"/>
              <a:gd name="T7" fmla="*/ 2147483646 h 2630"/>
              <a:gd name="T8" fmla="*/ 2147483646 w 2621"/>
              <a:gd name="T9" fmla="*/ 419068902 h 2630"/>
              <a:gd name="T10" fmla="*/ 2147483646 w 2621"/>
              <a:gd name="T11" fmla="*/ 1769329640 h 2630"/>
              <a:gd name="T12" fmla="*/ 2147483646 w 2621"/>
              <a:gd name="T13" fmla="*/ 2147483646 h 2630"/>
              <a:gd name="T14" fmla="*/ 2147483646 w 2621"/>
              <a:gd name="T15" fmla="*/ 2147483646 h 2630"/>
              <a:gd name="T16" fmla="*/ 2147483646 w 2621"/>
              <a:gd name="T17" fmla="*/ 2147483646 h 2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21" h="2630">
                <a:moveTo>
                  <a:pt x="67" y="2629"/>
                </a:moveTo>
                <a:lnTo>
                  <a:pt x="67" y="2629"/>
                </a:lnTo>
                <a:cubicBezTo>
                  <a:pt x="57" y="2629"/>
                  <a:pt x="48" y="2619"/>
                  <a:pt x="38" y="2619"/>
                </a:cubicBezTo>
                <a:cubicBezTo>
                  <a:pt x="10" y="2610"/>
                  <a:pt x="0" y="2572"/>
                  <a:pt x="10" y="2543"/>
                </a:cubicBezTo>
                <a:cubicBezTo>
                  <a:pt x="543" y="1448"/>
                  <a:pt x="1439" y="552"/>
                  <a:pt x="2534" y="9"/>
                </a:cubicBezTo>
                <a:cubicBezTo>
                  <a:pt x="2562" y="0"/>
                  <a:pt x="2591" y="9"/>
                  <a:pt x="2610" y="38"/>
                </a:cubicBezTo>
                <a:cubicBezTo>
                  <a:pt x="2620" y="66"/>
                  <a:pt x="2610" y="105"/>
                  <a:pt x="2582" y="114"/>
                </a:cubicBezTo>
                <a:cubicBezTo>
                  <a:pt x="1515" y="647"/>
                  <a:pt x="639" y="1524"/>
                  <a:pt x="124" y="2591"/>
                </a:cubicBezTo>
                <a:cubicBezTo>
                  <a:pt x="105" y="2610"/>
                  <a:pt x="86" y="2629"/>
                  <a:pt x="67" y="2629"/>
                </a:cubicBezTo>
              </a:path>
            </a:pathLst>
          </a:custGeom>
          <a:solidFill>
            <a:srgbClr val="BFBFBF"/>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 name="Group 9">
            <a:extLst>
              <a:ext uri="{FF2B5EF4-FFF2-40B4-BE49-F238E27FC236}">
                <a16:creationId xmlns:a16="http://schemas.microsoft.com/office/drawing/2014/main" id="{08D73613-DEE3-57FA-453B-A548F1D3AC02}"/>
              </a:ext>
            </a:extLst>
          </p:cNvPr>
          <p:cNvGrpSpPr/>
          <p:nvPr/>
        </p:nvGrpSpPr>
        <p:grpSpPr>
          <a:xfrm>
            <a:off x="6089766" y="3852447"/>
            <a:ext cx="1833429" cy="1809320"/>
            <a:chOff x="7296150" y="4845050"/>
            <a:chExt cx="2897188" cy="2859088"/>
          </a:xfrm>
        </p:grpSpPr>
        <p:pic>
          <p:nvPicPr>
            <p:cNvPr id="9" name="Picture 2">
              <a:extLst>
                <a:ext uri="{FF2B5EF4-FFF2-40B4-BE49-F238E27FC236}">
                  <a16:creationId xmlns:a16="http://schemas.microsoft.com/office/drawing/2014/main" id="{5BA450C5-364C-34A1-F6EA-C965B3B76468}"/>
                </a:ext>
              </a:extLst>
            </p:cNvPr>
            <p:cNvPicPr>
              <a:picLocks noChangeAspect="1" noChangeArrowheads="1"/>
            </p:cNvPicPr>
            <p:nvPr/>
          </p:nvPicPr>
          <p:blipFill>
            <a:blip r:embed="rId4" cstate="print">
              <a:alphaModFix amt="35000"/>
              <a:extLst>
                <a:ext uri="{28A0092B-C50C-407E-A947-70E740481C1C}">
                  <a14:useLocalDpi xmlns:a14="http://schemas.microsoft.com/office/drawing/2010/main" val="0"/>
                </a:ext>
              </a:extLst>
            </a:blip>
            <a:srcRect/>
            <a:stretch>
              <a:fillRect/>
            </a:stretch>
          </p:blipFill>
          <p:spPr bwMode="auto">
            <a:xfrm rot="2709298" flipH="1">
              <a:off x="8047037" y="5557838"/>
              <a:ext cx="1395413"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6">
              <a:extLst>
                <a:ext uri="{FF2B5EF4-FFF2-40B4-BE49-F238E27FC236}">
                  <a16:creationId xmlns:a16="http://schemas.microsoft.com/office/drawing/2014/main" id="{FECC67E6-15EF-07E3-7BFA-C8AF83AD4E5C}"/>
                </a:ext>
              </a:extLst>
            </p:cNvPr>
            <p:cNvGrpSpPr>
              <a:grpSpLocks/>
            </p:cNvGrpSpPr>
            <p:nvPr/>
          </p:nvGrpSpPr>
          <p:grpSpPr bwMode="auto">
            <a:xfrm>
              <a:off x="8518525" y="4845050"/>
              <a:ext cx="1516063" cy="2322513"/>
              <a:chOff x="8518525" y="4845050"/>
              <a:chExt cx="1516063" cy="2322513"/>
            </a:xfrm>
          </p:grpSpPr>
          <p:sp>
            <p:nvSpPr>
              <p:cNvPr id="11" name="Freeform 22">
                <a:extLst>
                  <a:ext uri="{FF2B5EF4-FFF2-40B4-BE49-F238E27FC236}">
                    <a16:creationId xmlns:a16="http://schemas.microsoft.com/office/drawing/2014/main" id="{1A999645-E4B6-BDAD-4342-12336E199DD0}"/>
                  </a:ext>
                </a:extLst>
              </p:cNvPr>
              <p:cNvSpPr>
                <a:spLocks noChangeArrowheads="1"/>
              </p:cNvSpPr>
              <p:nvPr/>
            </p:nvSpPr>
            <p:spPr bwMode="auto">
              <a:xfrm>
                <a:off x="8521700" y="5634038"/>
                <a:ext cx="1509713" cy="1533525"/>
              </a:xfrm>
              <a:custGeom>
                <a:avLst/>
                <a:gdLst>
                  <a:gd name="T0" fmla="*/ 2147483646 w 4192"/>
                  <a:gd name="T1" fmla="*/ 466863125 h 4259"/>
                  <a:gd name="T2" fmla="*/ 2147483646 w 4192"/>
                  <a:gd name="T3" fmla="*/ 466863125 h 4259"/>
                  <a:gd name="T4" fmla="*/ 0 w 4192"/>
                  <a:gd name="T5" fmla="*/ 0 h 4259"/>
                  <a:gd name="T6" fmla="*/ 2147483646 w 4192"/>
                  <a:gd name="T7" fmla="*/ 2147483646 h 4259"/>
                  <a:gd name="T8" fmla="*/ 2147483646 w 4192"/>
                  <a:gd name="T9" fmla="*/ 2147483646 h 4259"/>
                  <a:gd name="T10" fmla="*/ 2147483646 w 4192"/>
                  <a:gd name="T11" fmla="*/ 2147483646 h 4259"/>
                  <a:gd name="T12" fmla="*/ 2147483646 w 4192"/>
                  <a:gd name="T13" fmla="*/ 2147483646 h 4259"/>
                  <a:gd name="T14" fmla="*/ 2147483646 w 4192"/>
                  <a:gd name="T15" fmla="*/ 2147483646 h 4259"/>
                  <a:gd name="T16" fmla="*/ 2147483646 w 4192"/>
                  <a:gd name="T17" fmla="*/ 466863125 h 42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92" h="4259">
                    <a:moveTo>
                      <a:pt x="4191" y="10"/>
                    </a:moveTo>
                    <a:lnTo>
                      <a:pt x="4191" y="10"/>
                    </a:lnTo>
                    <a:cubicBezTo>
                      <a:pt x="0" y="0"/>
                      <a:pt x="0" y="0"/>
                      <a:pt x="0" y="0"/>
                    </a:cubicBezTo>
                    <a:cubicBezTo>
                      <a:pt x="152" y="2410"/>
                      <a:pt x="152" y="2410"/>
                      <a:pt x="152" y="2410"/>
                    </a:cubicBezTo>
                    <a:cubicBezTo>
                      <a:pt x="210" y="3439"/>
                      <a:pt x="1057" y="4258"/>
                      <a:pt x="2095" y="4258"/>
                    </a:cubicBezTo>
                    <a:cubicBezTo>
                      <a:pt x="3134" y="4258"/>
                      <a:pt x="3981" y="3439"/>
                      <a:pt x="4038" y="2410"/>
                    </a:cubicBezTo>
                    <a:lnTo>
                      <a:pt x="4191" y="10"/>
                    </a:lnTo>
                  </a:path>
                </a:pathLst>
              </a:custGeom>
              <a:solidFill>
                <a:schemeClr val="accent4">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Freeform 23">
                <a:extLst>
                  <a:ext uri="{FF2B5EF4-FFF2-40B4-BE49-F238E27FC236}">
                    <a16:creationId xmlns:a16="http://schemas.microsoft.com/office/drawing/2014/main" id="{26A5E129-0541-3C68-FE65-7DE9140453D9}"/>
                  </a:ext>
                </a:extLst>
              </p:cNvPr>
              <p:cNvSpPr>
                <a:spLocks noChangeArrowheads="1"/>
              </p:cNvSpPr>
              <p:nvPr/>
            </p:nvSpPr>
            <p:spPr bwMode="auto">
              <a:xfrm>
                <a:off x="8518525" y="4845050"/>
                <a:ext cx="1516063" cy="1516063"/>
              </a:xfrm>
              <a:custGeom>
                <a:avLst/>
                <a:gdLst>
                  <a:gd name="T0" fmla="*/ 2147483646 w 4212"/>
                  <a:gd name="T1" fmla="*/ 2147483646 h 4211"/>
                  <a:gd name="T2" fmla="*/ 2147483646 w 4212"/>
                  <a:gd name="T3" fmla="*/ 2147483646 h 4211"/>
                  <a:gd name="T4" fmla="*/ 2147483646 w 4212"/>
                  <a:gd name="T5" fmla="*/ 2147483646 h 4211"/>
                  <a:gd name="T6" fmla="*/ 0 w 4212"/>
                  <a:gd name="T7" fmla="*/ 2147483646 h 4211"/>
                  <a:gd name="T8" fmla="*/ 2147483646 w 4212"/>
                  <a:gd name="T9" fmla="*/ 0 h 4211"/>
                  <a:gd name="T10" fmla="*/ 2147483646 w 4212"/>
                  <a:gd name="T11" fmla="*/ 2147483646 h 42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2" h="4211">
                    <a:moveTo>
                      <a:pt x="4211" y="2105"/>
                    </a:moveTo>
                    <a:lnTo>
                      <a:pt x="4211" y="2105"/>
                    </a:lnTo>
                    <a:cubicBezTo>
                      <a:pt x="4211" y="3267"/>
                      <a:pt x="3268" y="4210"/>
                      <a:pt x="2105" y="4210"/>
                    </a:cubicBezTo>
                    <a:cubicBezTo>
                      <a:pt x="943" y="4210"/>
                      <a:pt x="0" y="3267"/>
                      <a:pt x="0" y="2105"/>
                    </a:cubicBezTo>
                    <a:cubicBezTo>
                      <a:pt x="0" y="943"/>
                      <a:pt x="943" y="0"/>
                      <a:pt x="2105" y="0"/>
                    </a:cubicBezTo>
                    <a:cubicBezTo>
                      <a:pt x="3268" y="0"/>
                      <a:pt x="4211" y="943"/>
                      <a:pt x="4211" y="2105"/>
                    </a:cubicBez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nvGrpSpPr>
          <p:cNvPr id="13" name="Group 15">
            <a:extLst>
              <a:ext uri="{FF2B5EF4-FFF2-40B4-BE49-F238E27FC236}">
                <a16:creationId xmlns:a16="http://schemas.microsoft.com/office/drawing/2014/main" id="{E51A504C-31B6-A37B-9565-C04DD4EFBFD2}"/>
              </a:ext>
            </a:extLst>
          </p:cNvPr>
          <p:cNvGrpSpPr/>
          <p:nvPr/>
        </p:nvGrpSpPr>
        <p:grpSpPr>
          <a:xfrm>
            <a:off x="6109298" y="1343891"/>
            <a:ext cx="1832425" cy="1807309"/>
            <a:chOff x="9264961" y="2898775"/>
            <a:chExt cx="2895600" cy="2855911"/>
          </a:xfrm>
        </p:grpSpPr>
        <p:pic>
          <p:nvPicPr>
            <p:cNvPr id="14" name="Picture 2">
              <a:extLst>
                <a:ext uri="{FF2B5EF4-FFF2-40B4-BE49-F238E27FC236}">
                  <a16:creationId xmlns:a16="http://schemas.microsoft.com/office/drawing/2014/main" id="{B9DC5F9C-FE52-40EB-D23E-0F326079CED6}"/>
                </a:ext>
              </a:extLst>
            </p:cNvPr>
            <p:cNvPicPr>
              <a:picLocks noChangeAspect="1" noChangeArrowheads="1"/>
            </p:cNvPicPr>
            <p:nvPr/>
          </p:nvPicPr>
          <p:blipFill>
            <a:blip r:embed="rId3" cstate="print">
              <a:alphaModFix amt="35000"/>
              <a:extLst>
                <a:ext uri="{28A0092B-C50C-407E-A947-70E740481C1C}">
                  <a14:useLocalDpi xmlns:a14="http://schemas.microsoft.com/office/drawing/2010/main" val="0"/>
                </a:ext>
              </a:extLst>
            </a:blip>
            <a:srcRect/>
            <a:stretch>
              <a:fillRect/>
            </a:stretch>
          </p:blipFill>
          <p:spPr bwMode="auto">
            <a:xfrm rot="2709298" flipH="1">
              <a:off x="10015848" y="3609974"/>
              <a:ext cx="13938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5">
              <a:extLst>
                <a:ext uri="{FF2B5EF4-FFF2-40B4-BE49-F238E27FC236}">
                  <a16:creationId xmlns:a16="http://schemas.microsoft.com/office/drawing/2014/main" id="{FAA8724A-F565-8E40-7546-F067FAAC6C27}"/>
                </a:ext>
              </a:extLst>
            </p:cNvPr>
            <p:cNvGrpSpPr>
              <a:grpSpLocks/>
            </p:cNvGrpSpPr>
            <p:nvPr/>
          </p:nvGrpSpPr>
          <p:grpSpPr bwMode="auto">
            <a:xfrm>
              <a:off x="10487025" y="2898775"/>
              <a:ext cx="1512888" cy="2317750"/>
              <a:chOff x="10487025" y="2898775"/>
              <a:chExt cx="1512888" cy="2317750"/>
            </a:xfrm>
          </p:grpSpPr>
          <p:sp>
            <p:nvSpPr>
              <p:cNvPr id="16" name="Freeform 24">
                <a:extLst>
                  <a:ext uri="{FF2B5EF4-FFF2-40B4-BE49-F238E27FC236}">
                    <a16:creationId xmlns:a16="http://schemas.microsoft.com/office/drawing/2014/main" id="{2A40ED82-104A-CFE0-F8B6-641999822706}"/>
                  </a:ext>
                </a:extLst>
              </p:cNvPr>
              <p:cNvSpPr>
                <a:spLocks noChangeArrowheads="1"/>
              </p:cNvSpPr>
              <p:nvPr/>
            </p:nvSpPr>
            <p:spPr bwMode="auto">
              <a:xfrm>
                <a:off x="10487025" y="3686175"/>
                <a:ext cx="1512888" cy="1530350"/>
              </a:xfrm>
              <a:custGeom>
                <a:avLst/>
                <a:gdLst>
                  <a:gd name="T0" fmla="*/ 2147483646 w 4201"/>
                  <a:gd name="T1" fmla="*/ 467252700 h 4249"/>
                  <a:gd name="T2" fmla="*/ 2147483646 w 4201"/>
                  <a:gd name="T3" fmla="*/ 467252700 h 4249"/>
                  <a:gd name="T4" fmla="*/ 0 w 4201"/>
                  <a:gd name="T5" fmla="*/ 0 h 4249"/>
                  <a:gd name="T6" fmla="*/ 2147483646 w 4201"/>
                  <a:gd name="T7" fmla="*/ 2147483646 h 4249"/>
                  <a:gd name="T8" fmla="*/ 2147483646 w 4201"/>
                  <a:gd name="T9" fmla="*/ 2147483646 h 4249"/>
                  <a:gd name="T10" fmla="*/ 2147483646 w 4201"/>
                  <a:gd name="T11" fmla="*/ 2147483646 h 4249"/>
                  <a:gd name="T12" fmla="*/ 2147483646 w 4201"/>
                  <a:gd name="T13" fmla="*/ 2147483646 h 4249"/>
                  <a:gd name="T14" fmla="*/ 2147483646 w 4201"/>
                  <a:gd name="T15" fmla="*/ 2147483646 h 4249"/>
                  <a:gd name="T16" fmla="*/ 2147483646 w 4201"/>
                  <a:gd name="T17" fmla="*/ 467252700 h 42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01" h="4249">
                    <a:moveTo>
                      <a:pt x="4200" y="10"/>
                    </a:moveTo>
                    <a:lnTo>
                      <a:pt x="4200" y="10"/>
                    </a:lnTo>
                    <a:cubicBezTo>
                      <a:pt x="0" y="0"/>
                      <a:pt x="0" y="0"/>
                      <a:pt x="0" y="0"/>
                    </a:cubicBezTo>
                    <a:cubicBezTo>
                      <a:pt x="152" y="2409"/>
                      <a:pt x="152" y="2409"/>
                      <a:pt x="152" y="2409"/>
                    </a:cubicBezTo>
                    <a:cubicBezTo>
                      <a:pt x="162" y="2409"/>
                      <a:pt x="162" y="2409"/>
                      <a:pt x="162" y="2409"/>
                    </a:cubicBezTo>
                    <a:cubicBezTo>
                      <a:pt x="209" y="3438"/>
                      <a:pt x="1057" y="4248"/>
                      <a:pt x="2095" y="4248"/>
                    </a:cubicBezTo>
                    <a:cubicBezTo>
                      <a:pt x="3133" y="4248"/>
                      <a:pt x="3990" y="3438"/>
                      <a:pt x="4038" y="2409"/>
                    </a:cubicBezTo>
                    <a:lnTo>
                      <a:pt x="4200" y="10"/>
                    </a:lnTo>
                  </a:path>
                </a:pathLst>
              </a:custGeom>
              <a:solidFill>
                <a:schemeClr val="accent3">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25">
                <a:extLst>
                  <a:ext uri="{FF2B5EF4-FFF2-40B4-BE49-F238E27FC236}">
                    <a16:creationId xmlns:a16="http://schemas.microsoft.com/office/drawing/2014/main" id="{090F208E-DA81-6960-4838-10EA455D1FFB}"/>
                  </a:ext>
                </a:extLst>
              </p:cNvPr>
              <p:cNvSpPr>
                <a:spLocks noChangeArrowheads="1"/>
              </p:cNvSpPr>
              <p:nvPr/>
            </p:nvSpPr>
            <p:spPr bwMode="auto">
              <a:xfrm>
                <a:off x="10487025" y="2898775"/>
                <a:ext cx="1512888" cy="1516063"/>
              </a:xfrm>
              <a:custGeom>
                <a:avLst/>
                <a:gdLst>
                  <a:gd name="T0" fmla="*/ 2147483646 w 4201"/>
                  <a:gd name="T1" fmla="*/ 2147483646 h 4210"/>
                  <a:gd name="T2" fmla="*/ 2147483646 w 4201"/>
                  <a:gd name="T3" fmla="*/ 2147483646 h 4210"/>
                  <a:gd name="T4" fmla="*/ 2147483646 w 4201"/>
                  <a:gd name="T5" fmla="*/ 2147483646 h 4210"/>
                  <a:gd name="T6" fmla="*/ 0 w 4201"/>
                  <a:gd name="T7" fmla="*/ 2147483646 h 4210"/>
                  <a:gd name="T8" fmla="*/ 2147483646 w 4201"/>
                  <a:gd name="T9" fmla="*/ 0 h 4210"/>
                  <a:gd name="T10" fmla="*/ 2147483646 w 4201"/>
                  <a:gd name="T11" fmla="*/ 2147483646 h 42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01" h="4210">
                    <a:moveTo>
                      <a:pt x="4200" y="2105"/>
                    </a:moveTo>
                    <a:lnTo>
                      <a:pt x="4200" y="2105"/>
                    </a:lnTo>
                    <a:cubicBezTo>
                      <a:pt x="4200" y="3267"/>
                      <a:pt x="3257" y="4209"/>
                      <a:pt x="2095" y="4209"/>
                    </a:cubicBezTo>
                    <a:cubicBezTo>
                      <a:pt x="943" y="4209"/>
                      <a:pt x="0" y="3267"/>
                      <a:pt x="0" y="2105"/>
                    </a:cubicBezTo>
                    <a:cubicBezTo>
                      <a:pt x="0" y="942"/>
                      <a:pt x="943" y="0"/>
                      <a:pt x="2095" y="0"/>
                    </a:cubicBezTo>
                    <a:cubicBezTo>
                      <a:pt x="3257" y="0"/>
                      <a:pt x="4200" y="942"/>
                      <a:pt x="4200" y="2105"/>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nvGrpSpPr>
          <p:cNvPr id="18" name="Group 21">
            <a:extLst>
              <a:ext uri="{FF2B5EF4-FFF2-40B4-BE49-F238E27FC236}">
                <a16:creationId xmlns:a16="http://schemas.microsoft.com/office/drawing/2014/main" id="{50230282-DEB1-65D6-9890-40F95680D079}"/>
              </a:ext>
            </a:extLst>
          </p:cNvPr>
          <p:cNvGrpSpPr/>
          <p:nvPr/>
        </p:nvGrpSpPr>
        <p:grpSpPr>
          <a:xfrm>
            <a:off x="2521579" y="2939581"/>
            <a:ext cx="1832425" cy="1809320"/>
            <a:chOff x="3386138" y="4845050"/>
            <a:chExt cx="2895600" cy="2859088"/>
          </a:xfrm>
        </p:grpSpPr>
        <p:pic>
          <p:nvPicPr>
            <p:cNvPr id="19" name="Picture 2">
              <a:extLst>
                <a:ext uri="{FF2B5EF4-FFF2-40B4-BE49-F238E27FC236}">
                  <a16:creationId xmlns:a16="http://schemas.microsoft.com/office/drawing/2014/main" id="{4B4941E9-1C26-6DA8-F979-A9C63757C29C}"/>
                </a:ext>
              </a:extLst>
            </p:cNvPr>
            <p:cNvPicPr>
              <a:picLocks noChangeAspect="1" noChangeArrowheads="1"/>
            </p:cNvPicPr>
            <p:nvPr/>
          </p:nvPicPr>
          <p:blipFill>
            <a:blip r:embed="rId4" cstate="print">
              <a:alphaModFix amt="35000"/>
              <a:extLst>
                <a:ext uri="{28A0092B-C50C-407E-A947-70E740481C1C}">
                  <a14:useLocalDpi xmlns:a14="http://schemas.microsoft.com/office/drawing/2010/main" val="0"/>
                </a:ext>
              </a:extLst>
            </a:blip>
            <a:srcRect/>
            <a:stretch>
              <a:fillRect/>
            </a:stretch>
          </p:blipFill>
          <p:spPr bwMode="auto">
            <a:xfrm rot="2709298" flipH="1">
              <a:off x="4136231" y="5558632"/>
              <a:ext cx="13954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3">
              <a:extLst>
                <a:ext uri="{FF2B5EF4-FFF2-40B4-BE49-F238E27FC236}">
                  <a16:creationId xmlns:a16="http://schemas.microsoft.com/office/drawing/2014/main" id="{843ED969-4FC4-855A-68CA-549821216EF6}"/>
                </a:ext>
              </a:extLst>
            </p:cNvPr>
            <p:cNvGrpSpPr>
              <a:grpSpLocks/>
            </p:cNvGrpSpPr>
            <p:nvPr/>
          </p:nvGrpSpPr>
          <p:grpSpPr bwMode="auto">
            <a:xfrm>
              <a:off x="4606925" y="4845050"/>
              <a:ext cx="1512888" cy="2322513"/>
              <a:chOff x="4606925" y="4845050"/>
              <a:chExt cx="1512888" cy="2322513"/>
            </a:xfrm>
          </p:grpSpPr>
          <p:sp>
            <p:nvSpPr>
              <p:cNvPr id="21" name="Freeform 20">
                <a:extLst>
                  <a:ext uri="{FF2B5EF4-FFF2-40B4-BE49-F238E27FC236}">
                    <a16:creationId xmlns:a16="http://schemas.microsoft.com/office/drawing/2014/main" id="{30734123-1AD3-0CE3-E836-60A790E4704F}"/>
                  </a:ext>
                </a:extLst>
              </p:cNvPr>
              <p:cNvSpPr>
                <a:spLocks noChangeArrowheads="1"/>
              </p:cNvSpPr>
              <p:nvPr/>
            </p:nvSpPr>
            <p:spPr bwMode="auto">
              <a:xfrm>
                <a:off x="4606925" y="5634038"/>
                <a:ext cx="1512888" cy="1533525"/>
              </a:xfrm>
              <a:custGeom>
                <a:avLst/>
                <a:gdLst>
                  <a:gd name="T0" fmla="*/ 2147483646 w 4201"/>
                  <a:gd name="T1" fmla="*/ 466863125 h 4259"/>
                  <a:gd name="T2" fmla="*/ 2147483646 w 4201"/>
                  <a:gd name="T3" fmla="*/ 466863125 h 4259"/>
                  <a:gd name="T4" fmla="*/ 0 w 4201"/>
                  <a:gd name="T5" fmla="*/ 0 h 4259"/>
                  <a:gd name="T6" fmla="*/ 2147483646 w 4201"/>
                  <a:gd name="T7" fmla="*/ 2147483646 h 4259"/>
                  <a:gd name="T8" fmla="*/ 2147483646 w 4201"/>
                  <a:gd name="T9" fmla="*/ 2147483646 h 4259"/>
                  <a:gd name="T10" fmla="*/ 2147483646 w 4201"/>
                  <a:gd name="T11" fmla="*/ 2147483646 h 4259"/>
                  <a:gd name="T12" fmla="*/ 2147483646 w 4201"/>
                  <a:gd name="T13" fmla="*/ 2147483646 h 4259"/>
                  <a:gd name="T14" fmla="*/ 2147483646 w 4201"/>
                  <a:gd name="T15" fmla="*/ 2147483646 h 4259"/>
                  <a:gd name="T16" fmla="*/ 2147483646 w 4201"/>
                  <a:gd name="T17" fmla="*/ 466863125 h 42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01" h="4259">
                    <a:moveTo>
                      <a:pt x="4200" y="10"/>
                    </a:moveTo>
                    <a:lnTo>
                      <a:pt x="4200" y="10"/>
                    </a:lnTo>
                    <a:cubicBezTo>
                      <a:pt x="0" y="0"/>
                      <a:pt x="0" y="0"/>
                      <a:pt x="0" y="0"/>
                    </a:cubicBezTo>
                    <a:cubicBezTo>
                      <a:pt x="152" y="2410"/>
                      <a:pt x="152" y="2410"/>
                      <a:pt x="152" y="2410"/>
                    </a:cubicBezTo>
                    <a:cubicBezTo>
                      <a:pt x="162" y="2410"/>
                      <a:pt x="162" y="2410"/>
                      <a:pt x="162" y="2410"/>
                    </a:cubicBezTo>
                    <a:cubicBezTo>
                      <a:pt x="209" y="3439"/>
                      <a:pt x="1057" y="4258"/>
                      <a:pt x="2095" y="4258"/>
                    </a:cubicBezTo>
                    <a:cubicBezTo>
                      <a:pt x="3133" y="4258"/>
                      <a:pt x="3991" y="3439"/>
                      <a:pt x="4038" y="2410"/>
                    </a:cubicBezTo>
                    <a:lnTo>
                      <a:pt x="4200" y="10"/>
                    </a:lnTo>
                  </a:path>
                </a:pathLst>
              </a:custGeom>
              <a:solidFill>
                <a:srgbClr val="A6026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Freeform 21">
                <a:extLst>
                  <a:ext uri="{FF2B5EF4-FFF2-40B4-BE49-F238E27FC236}">
                    <a16:creationId xmlns:a16="http://schemas.microsoft.com/office/drawing/2014/main" id="{B3686061-7AC6-A7B4-4746-A211A93088CD}"/>
                  </a:ext>
                </a:extLst>
              </p:cNvPr>
              <p:cNvSpPr>
                <a:spLocks noChangeArrowheads="1"/>
              </p:cNvSpPr>
              <p:nvPr/>
            </p:nvSpPr>
            <p:spPr bwMode="auto">
              <a:xfrm>
                <a:off x="4606925" y="4845050"/>
                <a:ext cx="1512888" cy="1516063"/>
              </a:xfrm>
              <a:custGeom>
                <a:avLst/>
                <a:gdLst>
                  <a:gd name="T0" fmla="*/ 2147483646 w 4201"/>
                  <a:gd name="T1" fmla="*/ 2147483646 h 4211"/>
                  <a:gd name="T2" fmla="*/ 2147483646 w 4201"/>
                  <a:gd name="T3" fmla="*/ 2147483646 h 4211"/>
                  <a:gd name="T4" fmla="*/ 2147483646 w 4201"/>
                  <a:gd name="T5" fmla="*/ 2147483646 h 4211"/>
                  <a:gd name="T6" fmla="*/ 0 w 4201"/>
                  <a:gd name="T7" fmla="*/ 2147483646 h 4211"/>
                  <a:gd name="T8" fmla="*/ 2147483646 w 4201"/>
                  <a:gd name="T9" fmla="*/ 0 h 4211"/>
                  <a:gd name="T10" fmla="*/ 2147483646 w 4201"/>
                  <a:gd name="T11" fmla="*/ 2147483646 h 42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01" h="4211">
                    <a:moveTo>
                      <a:pt x="4200" y="2105"/>
                    </a:moveTo>
                    <a:lnTo>
                      <a:pt x="4200" y="2105"/>
                    </a:lnTo>
                    <a:cubicBezTo>
                      <a:pt x="4200" y="3267"/>
                      <a:pt x="3257" y="4210"/>
                      <a:pt x="2095" y="4210"/>
                    </a:cubicBezTo>
                    <a:cubicBezTo>
                      <a:pt x="943" y="4210"/>
                      <a:pt x="0" y="3267"/>
                      <a:pt x="0" y="2105"/>
                    </a:cubicBezTo>
                    <a:cubicBezTo>
                      <a:pt x="0" y="943"/>
                      <a:pt x="943" y="0"/>
                      <a:pt x="2095" y="0"/>
                    </a:cubicBezTo>
                    <a:cubicBezTo>
                      <a:pt x="3257" y="0"/>
                      <a:pt x="4200" y="943"/>
                      <a:pt x="4200" y="2105"/>
                    </a:cubicBezTo>
                  </a:path>
                </a:pathLst>
              </a:custGeom>
              <a:solidFill>
                <a:srgbClr val="BF027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nvGrpSpPr>
          <p:cNvPr id="23" name="Group 27">
            <a:extLst>
              <a:ext uri="{FF2B5EF4-FFF2-40B4-BE49-F238E27FC236}">
                <a16:creationId xmlns:a16="http://schemas.microsoft.com/office/drawing/2014/main" id="{BFD0C831-CC21-E94D-6805-737241FEB30D}"/>
              </a:ext>
            </a:extLst>
          </p:cNvPr>
          <p:cNvGrpSpPr/>
          <p:nvPr/>
        </p:nvGrpSpPr>
        <p:grpSpPr>
          <a:xfrm>
            <a:off x="3658760" y="4089688"/>
            <a:ext cx="1833430" cy="1807311"/>
            <a:chOff x="1409700" y="2898775"/>
            <a:chExt cx="2897188" cy="2855913"/>
          </a:xfrm>
        </p:grpSpPr>
        <p:pic>
          <p:nvPicPr>
            <p:cNvPr id="24" name="Picture 2">
              <a:extLst>
                <a:ext uri="{FF2B5EF4-FFF2-40B4-BE49-F238E27FC236}">
                  <a16:creationId xmlns:a16="http://schemas.microsoft.com/office/drawing/2014/main" id="{C55C2AC4-7011-4303-EFF2-8C6E3E93A465}"/>
                </a:ext>
              </a:extLst>
            </p:cNvPr>
            <p:cNvPicPr>
              <a:picLocks noChangeAspect="1" noChangeArrowheads="1"/>
            </p:cNvPicPr>
            <p:nvPr/>
          </p:nvPicPr>
          <p:blipFill>
            <a:blip r:embed="rId3" cstate="print">
              <a:alphaModFix amt="35000"/>
              <a:extLst>
                <a:ext uri="{28A0092B-C50C-407E-A947-70E740481C1C}">
                  <a14:useLocalDpi xmlns:a14="http://schemas.microsoft.com/office/drawing/2010/main" val="0"/>
                </a:ext>
              </a:extLst>
            </a:blip>
            <a:srcRect/>
            <a:stretch>
              <a:fillRect/>
            </a:stretch>
          </p:blipFill>
          <p:spPr bwMode="auto">
            <a:xfrm rot="2709298" flipH="1">
              <a:off x="2161381" y="3609182"/>
              <a:ext cx="1393825"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
              <a:extLst>
                <a:ext uri="{FF2B5EF4-FFF2-40B4-BE49-F238E27FC236}">
                  <a16:creationId xmlns:a16="http://schemas.microsoft.com/office/drawing/2014/main" id="{698DF541-47D8-3A1C-F553-DC5659D7B1C8}"/>
                </a:ext>
              </a:extLst>
            </p:cNvPr>
            <p:cNvGrpSpPr>
              <a:grpSpLocks/>
            </p:cNvGrpSpPr>
            <p:nvPr/>
          </p:nvGrpSpPr>
          <p:grpSpPr bwMode="auto">
            <a:xfrm>
              <a:off x="2632075" y="2898775"/>
              <a:ext cx="1516063" cy="2317750"/>
              <a:chOff x="2632075" y="2898775"/>
              <a:chExt cx="1516063" cy="2317750"/>
            </a:xfrm>
          </p:grpSpPr>
          <p:sp>
            <p:nvSpPr>
              <p:cNvPr id="26" name="Freeform 28">
                <a:extLst>
                  <a:ext uri="{FF2B5EF4-FFF2-40B4-BE49-F238E27FC236}">
                    <a16:creationId xmlns:a16="http://schemas.microsoft.com/office/drawing/2014/main" id="{56BF5249-2104-498D-9B0C-1A58C2568C21}"/>
                  </a:ext>
                </a:extLst>
              </p:cNvPr>
              <p:cNvSpPr>
                <a:spLocks noChangeArrowheads="1"/>
              </p:cNvSpPr>
              <p:nvPr/>
            </p:nvSpPr>
            <p:spPr bwMode="auto">
              <a:xfrm>
                <a:off x="2635250" y="3686175"/>
                <a:ext cx="1509713" cy="1530350"/>
              </a:xfrm>
              <a:custGeom>
                <a:avLst/>
                <a:gdLst>
                  <a:gd name="T0" fmla="*/ 2147483646 w 4192"/>
                  <a:gd name="T1" fmla="*/ 467252700 h 4249"/>
                  <a:gd name="T2" fmla="*/ 2147483646 w 4192"/>
                  <a:gd name="T3" fmla="*/ 467252700 h 4249"/>
                  <a:gd name="T4" fmla="*/ 0 w 4192"/>
                  <a:gd name="T5" fmla="*/ 0 h 4249"/>
                  <a:gd name="T6" fmla="*/ 2147483646 w 4192"/>
                  <a:gd name="T7" fmla="*/ 2147483646 h 4249"/>
                  <a:gd name="T8" fmla="*/ 2147483646 w 4192"/>
                  <a:gd name="T9" fmla="*/ 2147483646 h 4249"/>
                  <a:gd name="T10" fmla="*/ 2147483646 w 4192"/>
                  <a:gd name="T11" fmla="*/ 2147483646 h 4249"/>
                  <a:gd name="T12" fmla="*/ 2147483646 w 4192"/>
                  <a:gd name="T13" fmla="*/ 2147483646 h 4249"/>
                  <a:gd name="T14" fmla="*/ 2147483646 w 4192"/>
                  <a:gd name="T15" fmla="*/ 2147483646 h 4249"/>
                  <a:gd name="T16" fmla="*/ 2147483646 w 4192"/>
                  <a:gd name="T17" fmla="*/ 467252700 h 42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92" h="4249">
                    <a:moveTo>
                      <a:pt x="4191" y="10"/>
                    </a:moveTo>
                    <a:lnTo>
                      <a:pt x="4191" y="10"/>
                    </a:lnTo>
                    <a:cubicBezTo>
                      <a:pt x="0" y="0"/>
                      <a:pt x="0" y="0"/>
                      <a:pt x="0" y="0"/>
                    </a:cubicBezTo>
                    <a:cubicBezTo>
                      <a:pt x="152" y="2409"/>
                      <a:pt x="152" y="2409"/>
                      <a:pt x="152" y="2409"/>
                    </a:cubicBezTo>
                    <a:cubicBezTo>
                      <a:pt x="210" y="3438"/>
                      <a:pt x="1057" y="4248"/>
                      <a:pt x="2095" y="4248"/>
                    </a:cubicBezTo>
                    <a:cubicBezTo>
                      <a:pt x="3134" y="4248"/>
                      <a:pt x="3981" y="3438"/>
                      <a:pt x="4038" y="2409"/>
                    </a:cubicBezTo>
                    <a:lnTo>
                      <a:pt x="4191" y="10"/>
                    </a:lnTo>
                  </a:path>
                </a:pathLst>
              </a:custGeom>
              <a:solidFill>
                <a:schemeClr val="accent6">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reeform 29">
                <a:extLst>
                  <a:ext uri="{FF2B5EF4-FFF2-40B4-BE49-F238E27FC236}">
                    <a16:creationId xmlns:a16="http://schemas.microsoft.com/office/drawing/2014/main" id="{DF70B2EB-965A-58E2-8406-6C86269046BE}"/>
                  </a:ext>
                </a:extLst>
              </p:cNvPr>
              <p:cNvSpPr>
                <a:spLocks noChangeArrowheads="1"/>
              </p:cNvSpPr>
              <p:nvPr/>
            </p:nvSpPr>
            <p:spPr bwMode="auto">
              <a:xfrm>
                <a:off x="2632075" y="2898775"/>
                <a:ext cx="1516063" cy="1516063"/>
              </a:xfrm>
              <a:custGeom>
                <a:avLst/>
                <a:gdLst>
                  <a:gd name="T0" fmla="*/ 2147483646 w 4210"/>
                  <a:gd name="T1" fmla="*/ 2147483646 h 4210"/>
                  <a:gd name="T2" fmla="*/ 2147483646 w 4210"/>
                  <a:gd name="T3" fmla="*/ 2147483646 h 4210"/>
                  <a:gd name="T4" fmla="*/ 2147483646 w 4210"/>
                  <a:gd name="T5" fmla="*/ 2147483646 h 4210"/>
                  <a:gd name="T6" fmla="*/ 0 w 4210"/>
                  <a:gd name="T7" fmla="*/ 2147483646 h 4210"/>
                  <a:gd name="T8" fmla="*/ 2147483646 w 4210"/>
                  <a:gd name="T9" fmla="*/ 0 h 4210"/>
                  <a:gd name="T10" fmla="*/ 2147483646 w 4210"/>
                  <a:gd name="T11" fmla="*/ 2147483646 h 42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0" h="4210">
                    <a:moveTo>
                      <a:pt x="4209" y="2105"/>
                    </a:moveTo>
                    <a:lnTo>
                      <a:pt x="4209" y="2105"/>
                    </a:lnTo>
                    <a:cubicBezTo>
                      <a:pt x="4209" y="3267"/>
                      <a:pt x="3267" y="4209"/>
                      <a:pt x="2104" y="4209"/>
                    </a:cubicBezTo>
                    <a:cubicBezTo>
                      <a:pt x="943" y="4209"/>
                      <a:pt x="0" y="3267"/>
                      <a:pt x="0" y="2105"/>
                    </a:cubicBezTo>
                    <a:cubicBezTo>
                      <a:pt x="0" y="942"/>
                      <a:pt x="943" y="0"/>
                      <a:pt x="2104" y="0"/>
                    </a:cubicBezTo>
                    <a:cubicBezTo>
                      <a:pt x="3267" y="0"/>
                      <a:pt x="4209" y="942"/>
                      <a:pt x="4209" y="2105"/>
                    </a:cubicBezTo>
                  </a:path>
                </a:pathLst>
              </a:custGeom>
              <a:solidFill>
                <a:schemeClr val="accent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nvGrpSpPr>
          <p:cNvPr id="28" name="Group 39">
            <a:extLst>
              <a:ext uri="{FF2B5EF4-FFF2-40B4-BE49-F238E27FC236}">
                <a16:creationId xmlns:a16="http://schemas.microsoft.com/office/drawing/2014/main" id="{F5B1830B-96BB-82F8-88BD-201A18E12EE8}"/>
              </a:ext>
            </a:extLst>
          </p:cNvPr>
          <p:cNvGrpSpPr/>
          <p:nvPr/>
        </p:nvGrpSpPr>
        <p:grpSpPr>
          <a:xfrm>
            <a:off x="3616615" y="1340433"/>
            <a:ext cx="1832424" cy="1856205"/>
            <a:chOff x="3372192" y="942975"/>
            <a:chExt cx="2895600" cy="2933177"/>
          </a:xfrm>
        </p:grpSpPr>
        <p:pic>
          <p:nvPicPr>
            <p:cNvPr id="29" name="Picture 2">
              <a:extLst>
                <a:ext uri="{FF2B5EF4-FFF2-40B4-BE49-F238E27FC236}">
                  <a16:creationId xmlns:a16="http://schemas.microsoft.com/office/drawing/2014/main" id="{BF732AE2-F2D4-2100-F399-F99478C49F40}"/>
                </a:ext>
              </a:extLst>
            </p:cNvPr>
            <p:cNvPicPr>
              <a:picLocks noChangeAspect="1" noChangeArrowheads="1"/>
            </p:cNvPicPr>
            <p:nvPr/>
          </p:nvPicPr>
          <p:blipFill>
            <a:blip r:embed="rId3" cstate="print">
              <a:alphaModFix amt="35000"/>
              <a:extLst>
                <a:ext uri="{28A0092B-C50C-407E-A947-70E740481C1C}">
                  <a14:useLocalDpi xmlns:a14="http://schemas.microsoft.com/office/drawing/2010/main" val="0"/>
                </a:ext>
              </a:extLst>
            </a:blip>
            <a:srcRect/>
            <a:stretch>
              <a:fillRect/>
            </a:stretch>
          </p:blipFill>
          <p:spPr bwMode="auto">
            <a:xfrm rot="2709298" flipH="1">
              <a:off x="4123079" y="1731439"/>
              <a:ext cx="1393826"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1">
              <a:extLst>
                <a:ext uri="{FF2B5EF4-FFF2-40B4-BE49-F238E27FC236}">
                  <a16:creationId xmlns:a16="http://schemas.microsoft.com/office/drawing/2014/main" id="{03E3E8EB-34FC-5256-4B37-AFBF31968A3D}"/>
                </a:ext>
              </a:extLst>
            </p:cNvPr>
            <p:cNvGrpSpPr>
              <a:grpSpLocks/>
            </p:cNvGrpSpPr>
            <p:nvPr/>
          </p:nvGrpSpPr>
          <p:grpSpPr bwMode="auto">
            <a:xfrm>
              <a:off x="4606925" y="942975"/>
              <a:ext cx="1512888" cy="2322513"/>
              <a:chOff x="4606925" y="942975"/>
              <a:chExt cx="1512888" cy="2322513"/>
            </a:xfrm>
          </p:grpSpPr>
          <p:sp>
            <p:nvSpPr>
              <p:cNvPr id="31" name="Freeform 18">
                <a:extLst>
                  <a:ext uri="{FF2B5EF4-FFF2-40B4-BE49-F238E27FC236}">
                    <a16:creationId xmlns:a16="http://schemas.microsoft.com/office/drawing/2014/main" id="{296D085F-D0F2-E38C-7435-AF346EEF3A6E}"/>
                  </a:ext>
                </a:extLst>
              </p:cNvPr>
              <p:cNvSpPr>
                <a:spLocks noChangeArrowheads="1"/>
              </p:cNvSpPr>
              <p:nvPr/>
            </p:nvSpPr>
            <p:spPr bwMode="auto">
              <a:xfrm>
                <a:off x="4606925" y="1731963"/>
                <a:ext cx="1512888" cy="1533525"/>
              </a:xfrm>
              <a:custGeom>
                <a:avLst/>
                <a:gdLst>
                  <a:gd name="T0" fmla="*/ 2147483646 w 4201"/>
                  <a:gd name="T1" fmla="*/ 466863125 h 4259"/>
                  <a:gd name="T2" fmla="*/ 2147483646 w 4201"/>
                  <a:gd name="T3" fmla="*/ 466863125 h 4259"/>
                  <a:gd name="T4" fmla="*/ 0 w 4201"/>
                  <a:gd name="T5" fmla="*/ 0 h 4259"/>
                  <a:gd name="T6" fmla="*/ 2147483646 w 4201"/>
                  <a:gd name="T7" fmla="*/ 2147483646 h 4259"/>
                  <a:gd name="T8" fmla="*/ 2147483646 w 4201"/>
                  <a:gd name="T9" fmla="*/ 2147483646 h 4259"/>
                  <a:gd name="T10" fmla="*/ 2147483646 w 4201"/>
                  <a:gd name="T11" fmla="*/ 2147483646 h 4259"/>
                  <a:gd name="T12" fmla="*/ 2147483646 w 4201"/>
                  <a:gd name="T13" fmla="*/ 2147483646 h 4259"/>
                  <a:gd name="T14" fmla="*/ 2147483646 w 4201"/>
                  <a:gd name="T15" fmla="*/ 2147483646 h 4259"/>
                  <a:gd name="T16" fmla="*/ 2147483646 w 4201"/>
                  <a:gd name="T17" fmla="*/ 466863125 h 42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01" h="4259">
                    <a:moveTo>
                      <a:pt x="4200" y="10"/>
                    </a:moveTo>
                    <a:lnTo>
                      <a:pt x="4200" y="10"/>
                    </a:lnTo>
                    <a:cubicBezTo>
                      <a:pt x="0" y="0"/>
                      <a:pt x="0" y="0"/>
                      <a:pt x="0" y="0"/>
                    </a:cubicBezTo>
                    <a:cubicBezTo>
                      <a:pt x="152" y="2410"/>
                      <a:pt x="152" y="2410"/>
                      <a:pt x="152" y="2410"/>
                    </a:cubicBezTo>
                    <a:cubicBezTo>
                      <a:pt x="162" y="2410"/>
                      <a:pt x="162" y="2410"/>
                      <a:pt x="162" y="2410"/>
                    </a:cubicBezTo>
                    <a:cubicBezTo>
                      <a:pt x="209" y="3439"/>
                      <a:pt x="1057" y="4258"/>
                      <a:pt x="2095" y="4258"/>
                    </a:cubicBezTo>
                    <a:cubicBezTo>
                      <a:pt x="3133" y="4258"/>
                      <a:pt x="3991" y="3439"/>
                      <a:pt x="4038" y="2410"/>
                    </a:cubicBezTo>
                    <a:lnTo>
                      <a:pt x="4200" y="10"/>
                    </a:lnTo>
                  </a:path>
                </a:pathLst>
              </a:custGeom>
              <a:solidFill>
                <a:schemeClr val="accent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19">
                <a:extLst>
                  <a:ext uri="{FF2B5EF4-FFF2-40B4-BE49-F238E27FC236}">
                    <a16:creationId xmlns:a16="http://schemas.microsoft.com/office/drawing/2014/main" id="{DF888065-D02F-6B66-A8B3-A603903B5BB7}"/>
                  </a:ext>
                </a:extLst>
              </p:cNvPr>
              <p:cNvSpPr>
                <a:spLocks noChangeArrowheads="1"/>
              </p:cNvSpPr>
              <p:nvPr/>
            </p:nvSpPr>
            <p:spPr bwMode="auto">
              <a:xfrm>
                <a:off x="4606925" y="942975"/>
                <a:ext cx="1512888" cy="1516063"/>
              </a:xfrm>
              <a:custGeom>
                <a:avLst/>
                <a:gdLst>
                  <a:gd name="T0" fmla="*/ 2147483646 w 4201"/>
                  <a:gd name="T1" fmla="*/ 2147483646 h 4212"/>
                  <a:gd name="T2" fmla="*/ 2147483646 w 4201"/>
                  <a:gd name="T3" fmla="*/ 2147483646 h 4212"/>
                  <a:gd name="T4" fmla="*/ 2147483646 w 4201"/>
                  <a:gd name="T5" fmla="*/ 2147483646 h 4212"/>
                  <a:gd name="T6" fmla="*/ 0 w 4201"/>
                  <a:gd name="T7" fmla="*/ 2147483646 h 4212"/>
                  <a:gd name="T8" fmla="*/ 2147483646 w 4201"/>
                  <a:gd name="T9" fmla="*/ 0 h 4212"/>
                  <a:gd name="T10" fmla="*/ 2147483646 w 4201"/>
                  <a:gd name="T11" fmla="*/ 2147483646 h 42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01" h="4212">
                    <a:moveTo>
                      <a:pt x="4200" y="2105"/>
                    </a:moveTo>
                    <a:lnTo>
                      <a:pt x="4200" y="2105"/>
                    </a:lnTo>
                    <a:cubicBezTo>
                      <a:pt x="4200" y="3268"/>
                      <a:pt x="3257" y="4211"/>
                      <a:pt x="2095" y="4211"/>
                    </a:cubicBezTo>
                    <a:cubicBezTo>
                      <a:pt x="943" y="4211"/>
                      <a:pt x="0" y="3268"/>
                      <a:pt x="0" y="2105"/>
                    </a:cubicBezTo>
                    <a:cubicBezTo>
                      <a:pt x="0" y="943"/>
                      <a:pt x="943" y="0"/>
                      <a:pt x="2095" y="0"/>
                    </a:cubicBezTo>
                    <a:cubicBezTo>
                      <a:pt x="3257" y="0"/>
                      <a:pt x="4200" y="943"/>
                      <a:pt x="4200" y="2105"/>
                    </a:cubicBezTo>
                  </a:path>
                </a:pathLst>
              </a:custGeom>
              <a:solidFill>
                <a:srgbClr val="007AC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nvGrpSpPr>
          <p:cNvPr id="33" name="Group 7">
            <a:extLst>
              <a:ext uri="{FF2B5EF4-FFF2-40B4-BE49-F238E27FC236}">
                <a16:creationId xmlns:a16="http://schemas.microsoft.com/office/drawing/2014/main" id="{391ECC15-29F5-231C-ADCD-1824925932B6}"/>
              </a:ext>
            </a:extLst>
          </p:cNvPr>
          <p:cNvGrpSpPr>
            <a:grpSpLocks/>
          </p:cNvGrpSpPr>
          <p:nvPr/>
        </p:nvGrpSpPr>
        <p:grpSpPr bwMode="auto">
          <a:xfrm>
            <a:off x="8249827" y="2669193"/>
            <a:ext cx="959411" cy="1469758"/>
            <a:chOff x="8521700" y="942975"/>
            <a:chExt cx="1516063" cy="2322513"/>
          </a:xfrm>
        </p:grpSpPr>
        <p:sp>
          <p:nvSpPr>
            <p:cNvPr id="34" name="Freeform 16">
              <a:extLst>
                <a:ext uri="{FF2B5EF4-FFF2-40B4-BE49-F238E27FC236}">
                  <a16:creationId xmlns:a16="http://schemas.microsoft.com/office/drawing/2014/main" id="{71A4B5BA-941E-DE24-7B9E-379E0F71E57A}"/>
                </a:ext>
              </a:extLst>
            </p:cNvPr>
            <p:cNvSpPr>
              <a:spLocks noChangeArrowheads="1"/>
            </p:cNvSpPr>
            <p:nvPr/>
          </p:nvSpPr>
          <p:spPr bwMode="auto">
            <a:xfrm>
              <a:off x="8524875" y="1731963"/>
              <a:ext cx="1509713" cy="1533525"/>
            </a:xfrm>
            <a:custGeom>
              <a:avLst/>
              <a:gdLst>
                <a:gd name="T0" fmla="*/ 2147483646 w 4192"/>
                <a:gd name="T1" fmla="*/ 466863125 h 4259"/>
                <a:gd name="T2" fmla="*/ 2147483646 w 4192"/>
                <a:gd name="T3" fmla="*/ 466863125 h 4259"/>
                <a:gd name="T4" fmla="*/ 0 w 4192"/>
                <a:gd name="T5" fmla="*/ 0 h 4259"/>
                <a:gd name="T6" fmla="*/ 2147483646 w 4192"/>
                <a:gd name="T7" fmla="*/ 2147483646 h 4259"/>
                <a:gd name="T8" fmla="*/ 2147483646 w 4192"/>
                <a:gd name="T9" fmla="*/ 2147483646 h 4259"/>
                <a:gd name="T10" fmla="*/ 2147483646 w 4192"/>
                <a:gd name="T11" fmla="*/ 2147483646 h 4259"/>
                <a:gd name="T12" fmla="*/ 2147483646 w 4192"/>
                <a:gd name="T13" fmla="*/ 2147483646 h 4259"/>
                <a:gd name="T14" fmla="*/ 2147483646 w 4192"/>
                <a:gd name="T15" fmla="*/ 2147483646 h 4259"/>
                <a:gd name="T16" fmla="*/ 2147483646 w 4192"/>
                <a:gd name="T17" fmla="*/ 466863125 h 42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92" h="4259">
                  <a:moveTo>
                    <a:pt x="4191" y="10"/>
                  </a:moveTo>
                  <a:lnTo>
                    <a:pt x="4191" y="10"/>
                  </a:lnTo>
                  <a:cubicBezTo>
                    <a:pt x="0" y="0"/>
                    <a:pt x="0" y="0"/>
                    <a:pt x="0" y="0"/>
                  </a:cubicBezTo>
                  <a:cubicBezTo>
                    <a:pt x="152" y="2410"/>
                    <a:pt x="152" y="2410"/>
                    <a:pt x="152" y="2410"/>
                  </a:cubicBezTo>
                  <a:cubicBezTo>
                    <a:pt x="209" y="3439"/>
                    <a:pt x="1057" y="4258"/>
                    <a:pt x="2095" y="4258"/>
                  </a:cubicBezTo>
                  <a:cubicBezTo>
                    <a:pt x="3133" y="4258"/>
                    <a:pt x="3981" y="3439"/>
                    <a:pt x="4038" y="2410"/>
                  </a:cubicBezTo>
                  <a:lnTo>
                    <a:pt x="4191" y="10"/>
                  </a:lnTo>
                </a:path>
              </a:pathLst>
            </a:custGeom>
            <a:solidFill>
              <a:schemeClr val="accent2">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17">
              <a:extLst>
                <a:ext uri="{FF2B5EF4-FFF2-40B4-BE49-F238E27FC236}">
                  <a16:creationId xmlns:a16="http://schemas.microsoft.com/office/drawing/2014/main" id="{28523E11-11C2-50BE-CF9E-3BBADAD7D042}"/>
                </a:ext>
              </a:extLst>
            </p:cNvPr>
            <p:cNvSpPr>
              <a:spLocks noChangeArrowheads="1"/>
            </p:cNvSpPr>
            <p:nvPr/>
          </p:nvSpPr>
          <p:spPr bwMode="auto">
            <a:xfrm>
              <a:off x="8521700" y="942975"/>
              <a:ext cx="1516063" cy="1516063"/>
            </a:xfrm>
            <a:custGeom>
              <a:avLst/>
              <a:gdLst>
                <a:gd name="T0" fmla="*/ 2147483646 w 4211"/>
                <a:gd name="T1" fmla="*/ 2147483646 h 4212"/>
                <a:gd name="T2" fmla="*/ 2147483646 w 4211"/>
                <a:gd name="T3" fmla="*/ 2147483646 h 4212"/>
                <a:gd name="T4" fmla="*/ 2147483646 w 4211"/>
                <a:gd name="T5" fmla="*/ 2147483646 h 4212"/>
                <a:gd name="T6" fmla="*/ 0 w 4211"/>
                <a:gd name="T7" fmla="*/ 2147483646 h 4212"/>
                <a:gd name="T8" fmla="*/ 2147483646 w 4211"/>
                <a:gd name="T9" fmla="*/ 0 h 4212"/>
                <a:gd name="T10" fmla="*/ 2147483646 w 4211"/>
                <a:gd name="T11" fmla="*/ 2147483646 h 42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1" h="4212">
                  <a:moveTo>
                    <a:pt x="4210" y="2105"/>
                  </a:moveTo>
                  <a:lnTo>
                    <a:pt x="4210" y="2105"/>
                  </a:lnTo>
                  <a:cubicBezTo>
                    <a:pt x="4210" y="3268"/>
                    <a:pt x="3267" y="4211"/>
                    <a:pt x="2105" y="4211"/>
                  </a:cubicBezTo>
                  <a:cubicBezTo>
                    <a:pt x="943" y="4211"/>
                    <a:pt x="0" y="3268"/>
                    <a:pt x="0" y="2105"/>
                  </a:cubicBezTo>
                  <a:cubicBezTo>
                    <a:pt x="0" y="943"/>
                    <a:pt x="943" y="0"/>
                    <a:pt x="2105" y="0"/>
                  </a:cubicBezTo>
                  <a:cubicBezTo>
                    <a:pt x="3267" y="0"/>
                    <a:pt x="4210" y="943"/>
                    <a:pt x="4210" y="2105"/>
                  </a:cubicBez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6" name="Freeform 13">
            <a:extLst>
              <a:ext uri="{FF2B5EF4-FFF2-40B4-BE49-F238E27FC236}">
                <a16:creationId xmlns:a16="http://schemas.microsoft.com/office/drawing/2014/main" id="{87023731-785C-DFD8-329C-950A26C82198}"/>
              </a:ext>
            </a:extLst>
          </p:cNvPr>
          <p:cNvSpPr>
            <a:spLocks noChangeArrowheads="1"/>
          </p:cNvSpPr>
          <p:nvPr/>
        </p:nvSpPr>
        <p:spPr bwMode="auto">
          <a:xfrm rot="8100000">
            <a:off x="5713840" y="1845645"/>
            <a:ext cx="831138" cy="822800"/>
          </a:xfrm>
          <a:custGeom>
            <a:avLst/>
            <a:gdLst>
              <a:gd name="T0" fmla="*/ 2147483646 w 2639"/>
              <a:gd name="T1" fmla="*/ 2147483646 h 2611"/>
              <a:gd name="T2" fmla="*/ 2147483646 w 2639"/>
              <a:gd name="T3" fmla="*/ 2147483646 h 2611"/>
              <a:gd name="T4" fmla="*/ 2147483646 w 2639"/>
              <a:gd name="T5" fmla="*/ 2147483646 h 2611"/>
              <a:gd name="T6" fmla="*/ 884483117 w 2639"/>
              <a:gd name="T7" fmla="*/ 2147483646 h 2611"/>
              <a:gd name="T8" fmla="*/ 2147483646 w 2639"/>
              <a:gd name="T9" fmla="*/ 886032714 h 2611"/>
              <a:gd name="T10" fmla="*/ 2147483646 w 2639"/>
              <a:gd name="T11" fmla="*/ 1818705567 h 2611"/>
              <a:gd name="T12" fmla="*/ 2147483646 w 2639"/>
              <a:gd name="T13" fmla="*/ 2147483646 h 2611"/>
              <a:gd name="T14" fmla="*/ 2147483646 w 2639"/>
              <a:gd name="T15" fmla="*/ 2147483646 h 2611"/>
              <a:gd name="T16" fmla="*/ 2147483646 w 2639"/>
              <a:gd name="T17" fmla="*/ 2147483646 h 2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39" h="2611">
                <a:moveTo>
                  <a:pt x="2572" y="2610"/>
                </a:moveTo>
                <a:lnTo>
                  <a:pt x="2572" y="2610"/>
                </a:lnTo>
                <a:cubicBezTo>
                  <a:pt x="2562" y="2610"/>
                  <a:pt x="2552" y="2610"/>
                  <a:pt x="2543" y="2610"/>
                </a:cubicBezTo>
                <a:cubicBezTo>
                  <a:pt x="1457" y="2077"/>
                  <a:pt x="552" y="1181"/>
                  <a:pt x="19" y="95"/>
                </a:cubicBezTo>
                <a:cubicBezTo>
                  <a:pt x="0" y="67"/>
                  <a:pt x="19" y="29"/>
                  <a:pt x="47" y="19"/>
                </a:cubicBezTo>
                <a:cubicBezTo>
                  <a:pt x="76" y="0"/>
                  <a:pt x="105" y="10"/>
                  <a:pt x="123" y="39"/>
                </a:cubicBezTo>
                <a:cubicBezTo>
                  <a:pt x="647" y="1105"/>
                  <a:pt x="1524" y="1982"/>
                  <a:pt x="2600" y="2506"/>
                </a:cubicBezTo>
                <a:cubicBezTo>
                  <a:pt x="2629" y="2515"/>
                  <a:pt x="2638" y="2553"/>
                  <a:pt x="2619" y="2582"/>
                </a:cubicBezTo>
                <a:cubicBezTo>
                  <a:pt x="2610" y="2601"/>
                  <a:pt x="2590" y="2610"/>
                  <a:pt x="2572" y="2610"/>
                </a:cubicBezTo>
              </a:path>
            </a:pathLst>
          </a:custGeom>
          <a:solidFill>
            <a:srgbClr val="BFBFBF"/>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reeform 13">
            <a:extLst>
              <a:ext uri="{FF2B5EF4-FFF2-40B4-BE49-F238E27FC236}">
                <a16:creationId xmlns:a16="http://schemas.microsoft.com/office/drawing/2014/main" id="{807C46B7-1926-C506-36E8-1EC6EEECC66F}"/>
              </a:ext>
            </a:extLst>
          </p:cNvPr>
          <p:cNvSpPr>
            <a:spLocks noChangeArrowheads="1"/>
          </p:cNvSpPr>
          <p:nvPr/>
        </p:nvSpPr>
        <p:spPr bwMode="auto">
          <a:xfrm rot="13500000" flipV="1">
            <a:off x="5713839" y="4676343"/>
            <a:ext cx="831138" cy="822800"/>
          </a:xfrm>
          <a:custGeom>
            <a:avLst/>
            <a:gdLst>
              <a:gd name="T0" fmla="*/ 2147483646 w 2639"/>
              <a:gd name="T1" fmla="*/ 2147483646 h 2611"/>
              <a:gd name="T2" fmla="*/ 2147483646 w 2639"/>
              <a:gd name="T3" fmla="*/ 2147483646 h 2611"/>
              <a:gd name="T4" fmla="*/ 2147483646 w 2639"/>
              <a:gd name="T5" fmla="*/ 2147483646 h 2611"/>
              <a:gd name="T6" fmla="*/ 884483117 w 2639"/>
              <a:gd name="T7" fmla="*/ 2147483646 h 2611"/>
              <a:gd name="T8" fmla="*/ 2147483646 w 2639"/>
              <a:gd name="T9" fmla="*/ 886032714 h 2611"/>
              <a:gd name="T10" fmla="*/ 2147483646 w 2639"/>
              <a:gd name="T11" fmla="*/ 1818705567 h 2611"/>
              <a:gd name="T12" fmla="*/ 2147483646 w 2639"/>
              <a:gd name="T13" fmla="*/ 2147483646 h 2611"/>
              <a:gd name="T14" fmla="*/ 2147483646 w 2639"/>
              <a:gd name="T15" fmla="*/ 2147483646 h 2611"/>
              <a:gd name="T16" fmla="*/ 2147483646 w 2639"/>
              <a:gd name="T17" fmla="*/ 2147483646 h 26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39" h="2611">
                <a:moveTo>
                  <a:pt x="2572" y="2610"/>
                </a:moveTo>
                <a:lnTo>
                  <a:pt x="2572" y="2610"/>
                </a:lnTo>
                <a:cubicBezTo>
                  <a:pt x="2562" y="2610"/>
                  <a:pt x="2552" y="2610"/>
                  <a:pt x="2543" y="2610"/>
                </a:cubicBezTo>
                <a:cubicBezTo>
                  <a:pt x="1457" y="2077"/>
                  <a:pt x="552" y="1181"/>
                  <a:pt x="19" y="95"/>
                </a:cubicBezTo>
                <a:cubicBezTo>
                  <a:pt x="0" y="67"/>
                  <a:pt x="19" y="29"/>
                  <a:pt x="47" y="19"/>
                </a:cubicBezTo>
                <a:cubicBezTo>
                  <a:pt x="76" y="0"/>
                  <a:pt x="105" y="10"/>
                  <a:pt x="123" y="39"/>
                </a:cubicBezTo>
                <a:cubicBezTo>
                  <a:pt x="647" y="1105"/>
                  <a:pt x="1524" y="1982"/>
                  <a:pt x="2600" y="2506"/>
                </a:cubicBezTo>
                <a:cubicBezTo>
                  <a:pt x="2629" y="2515"/>
                  <a:pt x="2638" y="2553"/>
                  <a:pt x="2619" y="2582"/>
                </a:cubicBezTo>
                <a:cubicBezTo>
                  <a:pt x="2610" y="2601"/>
                  <a:pt x="2590" y="2610"/>
                  <a:pt x="2572" y="2610"/>
                </a:cubicBezTo>
              </a:path>
            </a:pathLst>
          </a:custGeom>
          <a:solidFill>
            <a:srgbClr val="BFBFBF"/>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TextBox 72">
            <a:extLst>
              <a:ext uri="{FF2B5EF4-FFF2-40B4-BE49-F238E27FC236}">
                <a16:creationId xmlns:a16="http://schemas.microsoft.com/office/drawing/2014/main" id="{4CB5A042-7978-EA31-517B-334F1936F2BD}"/>
              </a:ext>
            </a:extLst>
          </p:cNvPr>
          <p:cNvSpPr txBox="1"/>
          <p:nvPr/>
        </p:nvSpPr>
        <p:spPr>
          <a:xfrm>
            <a:off x="4343843" y="1286461"/>
            <a:ext cx="10323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1</a:t>
            </a:r>
            <a:endParaRPr kumimoji="0" lang="en-GB" sz="2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39" name="TextBox 72">
            <a:extLst>
              <a:ext uri="{FF2B5EF4-FFF2-40B4-BE49-F238E27FC236}">
                <a16:creationId xmlns:a16="http://schemas.microsoft.com/office/drawing/2014/main" id="{888F5A2E-4717-FE91-EE60-841BEB15178A}"/>
              </a:ext>
            </a:extLst>
          </p:cNvPr>
          <p:cNvSpPr txBox="1"/>
          <p:nvPr/>
        </p:nvSpPr>
        <p:spPr>
          <a:xfrm>
            <a:off x="6873960" y="1298108"/>
            <a:ext cx="10323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2</a:t>
            </a:r>
            <a:endParaRPr kumimoji="0" lang="en-GB" sz="2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0" name="TextBox 72">
            <a:extLst>
              <a:ext uri="{FF2B5EF4-FFF2-40B4-BE49-F238E27FC236}">
                <a16:creationId xmlns:a16="http://schemas.microsoft.com/office/drawing/2014/main" id="{11BD1C4F-B2E0-150D-352D-6872CCAEC0E7}"/>
              </a:ext>
            </a:extLst>
          </p:cNvPr>
          <p:cNvSpPr txBox="1"/>
          <p:nvPr/>
        </p:nvSpPr>
        <p:spPr>
          <a:xfrm>
            <a:off x="4387619" y="4136923"/>
            <a:ext cx="10323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5</a:t>
            </a:r>
            <a:endParaRPr kumimoji="0" lang="en-GB" sz="20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1" name="TextBox 72">
            <a:extLst>
              <a:ext uri="{FF2B5EF4-FFF2-40B4-BE49-F238E27FC236}">
                <a16:creationId xmlns:a16="http://schemas.microsoft.com/office/drawing/2014/main" id="{4E542A5D-7905-284F-9657-D4C6CEBEB5BF}"/>
              </a:ext>
            </a:extLst>
          </p:cNvPr>
          <p:cNvSpPr txBox="1"/>
          <p:nvPr/>
        </p:nvSpPr>
        <p:spPr>
          <a:xfrm>
            <a:off x="6815799" y="3864367"/>
            <a:ext cx="10323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4</a:t>
            </a:r>
            <a:endParaRPr kumimoji="0" lang="en-GB" sz="2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TextBox 72">
            <a:extLst>
              <a:ext uri="{FF2B5EF4-FFF2-40B4-BE49-F238E27FC236}">
                <a16:creationId xmlns:a16="http://schemas.microsoft.com/office/drawing/2014/main" id="{A5F45CE4-756F-19E7-1BC2-366FDF26F7D4}"/>
              </a:ext>
            </a:extLst>
          </p:cNvPr>
          <p:cNvSpPr txBox="1"/>
          <p:nvPr/>
        </p:nvSpPr>
        <p:spPr>
          <a:xfrm>
            <a:off x="8202320" y="2615603"/>
            <a:ext cx="10323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3</a:t>
            </a:r>
            <a:endParaRPr kumimoji="0" lang="en-GB" sz="2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TextBox 72">
            <a:extLst>
              <a:ext uri="{FF2B5EF4-FFF2-40B4-BE49-F238E27FC236}">
                <a16:creationId xmlns:a16="http://schemas.microsoft.com/office/drawing/2014/main" id="{7E31B23A-A36D-1311-EAC8-83176ED0C5C5}"/>
              </a:ext>
            </a:extLst>
          </p:cNvPr>
          <p:cNvSpPr txBox="1"/>
          <p:nvPr/>
        </p:nvSpPr>
        <p:spPr>
          <a:xfrm>
            <a:off x="3226379" y="2916807"/>
            <a:ext cx="10323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6</a:t>
            </a:r>
            <a:endParaRPr kumimoji="0" lang="en-GB" sz="20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4" name="TextBox 82">
            <a:extLst>
              <a:ext uri="{FF2B5EF4-FFF2-40B4-BE49-F238E27FC236}">
                <a16:creationId xmlns:a16="http://schemas.microsoft.com/office/drawing/2014/main" id="{9F910754-3D48-3CB9-4109-54BB88AE0F49}"/>
              </a:ext>
            </a:extLst>
          </p:cNvPr>
          <p:cNvSpPr txBox="1"/>
          <p:nvPr/>
        </p:nvSpPr>
        <p:spPr>
          <a:xfrm>
            <a:off x="98687" y="1335214"/>
            <a:ext cx="4454552" cy="1200329"/>
          </a:xfrm>
          <a:prstGeom prst="rect">
            <a:avLst/>
          </a:prstGeom>
          <a:noFill/>
        </p:spPr>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7AC3"/>
                </a:solidFill>
                <a:effectLst/>
                <a:uLnTx/>
                <a:uFillTx/>
                <a:latin typeface="Arial" panose="020B0604020202020204" pitchFamily="34" charset="0"/>
                <a:ea typeface="+mn-ea"/>
                <a:cs typeface="Arial" panose="020B0604020202020204" pitchFamily="34" charset="0"/>
              </a:rPr>
              <a:t>Providing safe, high quality and accessible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425563"/>
                </a:solidFill>
                <a:effectLst/>
                <a:uLnTx/>
                <a:uFillTx/>
                <a:latin typeface="Arial" panose="020B0604020202020204" pitchFamily="34" charset="0"/>
                <a:ea typeface="+mn-ea"/>
                <a:cs typeface="Arial" panose="020B0604020202020204" pitchFamily="34" charset="0"/>
              </a:rPr>
              <a:t>Better care – quality, safety and access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425563"/>
                </a:solidFill>
                <a:effectLst/>
                <a:uLnTx/>
                <a:uFillTx/>
                <a:latin typeface="Arial" panose="020B0604020202020204" pitchFamily="34" charset="0"/>
                <a:ea typeface="+mn-ea"/>
                <a:cs typeface="Arial" panose="020B0604020202020204" pitchFamily="34" charset="0"/>
              </a:rPr>
              <a:t>More care – productivity</a:t>
            </a:r>
            <a:r>
              <a:rPr kumimoji="0" lang="en-GB" sz="1800" b="0" i="0" u="none" strike="noStrike" kern="1200" cap="none" spc="0" normalizeH="0" baseline="0" noProof="0">
                <a:ln>
                  <a:noFill/>
                </a:ln>
                <a:solidFill>
                  <a:srgbClr val="425563"/>
                </a:solidFill>
                <a:effectLst/>
                <a:uLnTx/>
                <a:uFillTx/>
                <a:latin typeface="Arial" panose="020B0604020202020204"/>
                <a:ea typeface="+mn-ea"/>
                <a:cs typeface="Arial" panose="020B0604020202020204" pitchFamily="34" charset="0"/>
              </a:rPr>
              <a:t> </a:t>
            </a:r>
          </a:p>
        </p:txBody>
      </p:sp>
      <p:sp>
        <p:nvSpPr>
          <p:cNvPr id="45" name="TextBox 82 - 1">
            <a:extLst>
              <a:ext uri="{FF2B5EF4-FFF2-40B4-BE49-F238E27FC236}">
                <a16:creationId xmlns:a16="http://schemas.microsoft.com/office/drawing/2014/main" id="{747A8E08-2839-91B0-56D6-EDCFA71EE231}"/>
              </a:ext>
            </a:extLst>
          </p:cNvPr>
          <p:cNvSpPr txBox="1"/>
          <p:nvPr/>
        </p:nvSpPr>
        <p:spPr>
          <a:xfrm>
            <a:off x="9465145" y="2620320"/>
            <a:ext cx="3295886" cy="1477328"/>
          </a:xfrm>
          <a:prstGeom prst="rect">
            <a:avLst/>
          </a:prstGeom>
          <a:noFill/>
        </p:spPr>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97132"/>
                </a:solidFill>
                <a:effectLst/>
                <a:uLnTx/>
                <a:uFillTx/>
                <a:latin typeface="Arial" panose="020B0604020202020204" pitchFamily="34" charset="0"/>
                <a:ea typeface="+mn-ea"/>
                <a:cs typeface="Arial" panose="020B0604020202020204" pitchFamily="34" charset="0"/>
              </a:rPr>
              <a:t>People and workforce </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Education and training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Leadership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Equity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Retention </a:t>
            </a:r>
          </a:p>
        </p:txBody>
      </p:sp>
      <p:sp>
        <p:nvSpPr>
          <p:cNvPr id="46" name="TextBox 82">
            <a:extLst>
              <a:ext uri="{FF2B5EF4-FFF2-40B4-BE49-F238E27FC236}">
                <a16:creationId xmlns:a16="http://schemas.microsoft.com/office/drawing/2014/main" id="{3F8C4393-5149-53D3-C5A7-3784D2C24BA8}"/>
              </a:ext>
            </a:extLst>
          </p:cNvPr>
          <p:cNvSpPr txBox="1"/>
          <p:nvPr/>
        </p:nvSpPr>
        <p:spPr>
          <a:xfrm>
            <a:off x="513405" y="4696670"/>
            <a:ext cx="2854315" cy="1200329"/>
          </a:xfrm>
          <a:prstGeom prst="rect">
            <a:avLst/>
          </a:prstGeom>
          <a:noFill/>
        </p:spPr>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0A831"/>
                </a:solidFill>
                <a:effectLst/>
                <a:uLnTx/>
                <a:uFillTx/>
                <a:latin typeface="Arial" panose="020B0604020202020204" pitchFamily="34" charset="0"/>
                <a:ea typeface="+mn-ea"/>
                <a:cs typeface="Arial" panose="020B0604020202020204" pitchFamily="34" charset="0"/>
              </a:rPr>
              <a:t>Research, improvement and innovation  </a:t>
            </a:r>
            <a:r>
              <a:rPr kumimoji="0" lang="en-GB" sz="1800" b="0" i="0" u="none" strike="noStrike" kern="1200" cap="none" spc="0" normalizeH="0" baseline="0" noProof="0" dirty="0">
                <a:ln>
                  <a:noFill/>
                </a:ln>
                <a:solidFill>
                  <a:srgbClr val="50A831"/>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Future proofing AHP services</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 name="TextBox 82">
            <a:extLst>
              <a:ext uri="{FF2B5EF4-FFF2-40B4-BE49-F238E27FC236}">
                <a16:creationId xmlns:a16="http://schemas.microsoft.com/office/drawing/2014/main" id="{1B2FD89C-023A-9725-77E7-1D479A2BCBBB}"/>
              </a:ext>
            </a:extLst>
          </p:cNvPr>
          <p:cNvSpPr txBox="1"/>
          <p:nvPr/>
        </p:nvSpPr>
        <p:spPr>
          <a:xfrm>
            <a:off x="8174783" y="1203335"/>
            <a:ext cx="3407982" cy="1200329"/>
          </a:xfrm>
          <a:prstGeom prst="rect">
            <a:avLst/>
          </a:prstGeom>
          <a:noFill/>
        </p:spPr>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96B24"/>
                </a:solidFill>
                <a:effectLst/>
                <a:uLnTx/>
                <a:uFillTx/>
                <a:latin typeface="Arial"/>
                <a:ea typeface="+mn-ea"/>
                <a:cs typeface="Arial"/>
              </a:rPr>
              <a:t>Keeping people healthy </a:t>
            </a:r>
            <a:r>
              <a:rPr kumimoji="0" lang="en-GB" sz="1800" b="1" i="0" u="none" strike="noStrike" kern="1200" cap="none" spc="0" normalizeH="0" baseline="0" noProof="0">
                <a:ln>
                  <a:noFill/>
                </a:ln>
                <a:solidFill>
                  <a:srgbClr val="425563"/>
                </a:solidFill>
                <a:effectLst/>
                <a:uLnTx/>
                <a:uFillTx/>
                <a:latin typeface="Arial"/>
                <a:ea typeface="+mn-ea"/>
                <a:cs typeface="Arial"/>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425563"/>
                </a:solidFill>
                <a:effectLst/>
                <a:uLnTx/>
                <a:uFillTx/>
                <a:latin typeface="Arial" panose="020B0604020202020204" pitchFamily="34" charset="0"/>
                <a:ea typeface="+mn-ea"/>
                <a:cs typeface="Arial" panose="020B0604020202020204" pitchFamily="34" charset="0"/>
              </a:rPr>
              <a:t>Prevention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425563"/>
                </a:solidFill>
                <a:effectLst/>
                <a:uLnTx/>
                <a:uFillTx/>
                <a:latin typeface="Arial" panose="020B0604020202020204" pitchFamily="34" charset="0"/>
                <a:ea typeface="+mn-ea"/>
                <a:cs typeface="Arial" panose="020B0604020202020204" pitchFamily="34" charset="0"/>
              </a:rPr>
              <a:t>Earlier intervention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425563"/>
                </a:solidFill>
                <a:effectLst/>
                <a:uLnTx/>
                <a:uFillTx/>
                <a:latin typeface="Arial" panose="020B0604020202020204" pitchFamily="34" charset="0"/>
                <a:ea typeface="+mn-ea"/>
                <a:cs typeface="Arial" panose="020B0604020202020204" pitchFamily="34" charset="0"/>
              </a:rPr>
              <a:t>Reducing unequal outcomes</a:t>
            </a:r>
          </a:p>
        </p:txBody>
      </p:sp>
      <p:sp>
        <p:nvSpPr>
          <p:cNvPr id="48" name="TextBox 82">
            <a:extLst>
              <a:ext uri="{FF2B5EF4-FFF2-40B4-BE49-F238E27FC236}">
                <a16:creationId xmlns:a16="http://schemas.microsoft.com/office/drawing/2014/main" id="{F11DA98E-4160-FE2E-E41D-AA82C198EDA1}"/>
              </a:ext>
            </a:extLst>
          </p:cNvPr>
          <p:cNvSpPr txBox="1"/>
          <p:nvPr/>
        </p:nvSpPr>
        <p:spPr>
          <a:xfrm>
            <a:off x="173972" y="3066413"/>
            <a:ext cx="3497677" cy="1200329"/>
          </a:xfrm>
          <a:prstGeom prst="rect">
            <a:avLst/>
          </a:prstGeom>
          <a:noFill/>
        </p:spPr>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BF027A"/>
                </a:solidFill>
                <a:effectLst/>
                <a:uLnTx/>
                <a:uFillTx/>
                <a:latin typeface="Arial" panose="020B0604020202020204" pitchFamily="34" charset="0"/>
                <a:ea typeface="+mn-ea"/>
                <a:cs typeface="Arial" panose="020B0604020202020204" pitchFamily="34" charset="0"/>
              </a:rPr>
              <a:t>Data, Digital and technology  </a:t>
            </a:r>
            <a:r>
              <a:rPr kumimoji="0" lang="en-GB" sz="1800" b="0" i="0" u="none" strike="noStrike" kern="1200" cap="none" spc="0" normalizeH="0" baseline="0" noProof="0" dirty="0">
                <a:ln>
                  <a:noFill/>
                </a:ln>
                <a:solidFill>
                  <a:srgbClr val="BF027A"/>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Technology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Capability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Data capture</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 name="TextBox 82 - 1">
            <a:extLst>
              <a:ext uri="{FF2B5EF4-FFF2-40B4-BE49-F238E27FC236}">
                <a16:creationId xmlns:a16="http://schemas.microsoft.com/office/drawing/2014/main" id="{AA0483DF-C383-0D74-935E-EA8130BB6CC9}"/>
              </a:ext>
            </a:extLst>
          </p:cNvPr>
          <p:cNvSpPr txBox="1"/>
          <p:nvPr/>
        </p:nvSpPr>
        <p:spPr>
          <a:xfrm>
            <a:off x="8116969" y="4795956"/>
            <a:ext cx="3497677" cy="923330"/>
          </a:xfrm>
          <a:prstGeom prst="rect">
            <a:avLst/>
          </a:prstGeom>
          <a:noFill/>
        </p:spPr>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5A0D5"/>
                </a:solidFill>
                <a:effectLst/>
                <a:uLnTx/>
                <a:uFillTx/>
                <a:latin typeface="Arial" panose="020B0604020202020204" pitchFamily="34" charset="0"/>
                <a:ea typeface="+mn-ea"/>
                <a:cs typeface="Arial" panose="020B0604020202020204" pitchFamily="34" charset="0"/>
              </a:rPr>
              <a:t>Working Differently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Places, pathways, teams, patterns of working, scope of practice </a:t>
            </a:r>
          </a:p>
        </p:txBody>
      </p:sp>
      <p:pic>
        <p:nvPicPr>
          <p:cNvPr id="52" name="Picture 51">
            <a:extLst>
              <a:ext uri="{FF2B5EF4-FFF2-40B4-BE49-F238E27FC236}">
                <a16:creationId xmlns:a16="http://schemas.microsoft.com/office/drawing/2014/main" id="{051E841F-CB71-3781-D943-D38D8ADB9867}"/>
              </a:ext>
            </a:extLst>
          </p:cNvPr>
          <p:cNvPicPr>
            <a:picLocks noChangeAspect="1"/>
          </p:cNvPicPr>
          <p:nvPr/>
        </p:nvPicPr>
        <p:blipFill>
          <a:blip r:embed="rId5"/>
          <a:stretch>
            <a:fillRect/>
          </a:stretch>
        </p:blipFill>
        <p:spPr>
          <a:xfrm>
            <a:off x="79346" y="169491"/>
            <a:ext cx="804742" cy="774259"/>
          </a:xfrm>
          <a:prstGeom prst="rect">
            <a:avLst/>
          </a:prstGeom>
        </p:spPr>
      </p:pic>
      <p:sp>
        <p:nvSpPr>
          <p:cNvPr id="54" name="Ribbon: Curved and Tilted Up 53">
            <a:extLst>
              <a:ext uri="{FF2B5EF4-FFF2-40B4-BE49-F238E27FC236}">
                <a16:creationId xmlns:a16="http://schemas.microsoft.com/office/drawing/2014/main" id="{9C3DD1E1-80C0-6C14-1A80-6DF690375441}"/>
              </a:ext>
            </a:extLst>
          </p:cNvPr>
          <p:cNvSpPr/>
          <p:nvPr/>
        </p:nvSpPr>
        <p:spPr>
          <a:xfrm>
            <a:off x="511277" y="6103820"/>
            <a:ext cx="11199006" cy="575201"/>
          </a:xfrm>
          <a:prstGeom prst="ellipseRibbon2">
            <a:avLst/>
          </a:prstGeom>
          <a:solidFill>
            <a:srgbClr val="0071D1"/>
          </a:solid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Core Values - Anti‑racism • Co‑production • Sustainability</a:t>
            </a:r>
          </a:p>
        </p:txBody>
      </p:sp>
    </p:spTree>
    <p:extLst>
      <p:ext uri="{BB962C8B-B14F-4D97-AF65-F5344CB8AC3E}">
        <p14:creationId xmlns:p14="http://schemas.microsoft.com/office/powerpoint/2010/main" val="743491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FDC86-399B-54ED-02E7-E9D725C6FE66}"/>
            </a:ext>
          </a:extLst>
        </p:cNvPr>
        <p:cNvGrpSpPr/>
        <p:nvPr/>
      </p:nvGrpSpPr>
      <p:grpSpPr>
        <a:xfrm>
          <a:off x="0" y="0"/>
          <a:ext cx="0" cy="0"/>
          <a:chOff x="0" y="0"/>
          <a:chExt cx="0" cy="0"/>
        </a:xfrm>
      </p:grpSpPr>
      <p:pic>
        <p:nvPicPr>
          <p:cNvPr id="5" name="Picture 2" descr="Shape&#10;&#10;Description automatically generated">
            <a:extLst>
              <a:ext uri="{FF2B5EF4-FFF2-40B4-BE49-F238E27FC236}">
                <a16:creationId xmlns:a16="http://schemas.microsoft.com/office/drawing/2014/main" id="{009CD230-26C2-2C49-75BA-C6A6C18B7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568" y="154854"/>
            <a:ext cx="1257300" cy="12096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34F2E8-625D-58CB-D43A-DD6279BD66FE}"/>
              </a:ext>
            </a:extLst>
          </p:cNvPr>
          <p:cNvSpPr txBox="1"/>
          <p:nvPr/>
        </p:nvSpPr>
        <p:spPr>
          <a:xfrm>
            <a:off x="1579131" y="248153"/>
            <a:ext cx="97424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rPr>
              <a:t>Engagement survey </a:t>
            </a:r>
          </a:p>
        </p:txBody>
      </p:sp>
      <p:sp>
        <p:nvSpPr>
          <p:cNvPr id="9" name="TextBox 8">
            <a:extLst>
              <a:ext uri="{FF2B5EF4-FFF2-40B4-BE49-F238E27FC236}">
                <a16:creationId xmlns:a16="http://schemas.microsoft.com/office/drawing/2014/main" id="{BAD9AF18-B6CB-C8B7-9175-A6EC4B4B1BB4}"/>
              </a:ext>
            </a:extLst>
          </p:cNvPr>
          <p:cNvSpPr txBox="1"/>
          <p:nvPr/>
        </p:nvSpPr>
        <p:spPr>
          <a:xfrm>
            <a:off x="415731" y="4934618"/>
            <a:ext cx="653415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AC3"/>
                </a:solidFill>
                <a:effectLst/>
                <a:uLnTx/>
                <a:uFillTx/>
                <a:latin typeface="Arial" panose="020B0604020202020204" pitchFamily="34" charset="0"/>
                <a:ea typeface="+mn-ea"/>
                <a:cs typeface="Arial" panose="020B0604020202020204" pitchFamily="34" charset="0"/>
              </a:rPr>
              <a:t>To capture: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AC3"/>
                </a:solidFill>
                <a:effectLst/>
                <a:uLnTx/>
                <a:uFillTx/>
                <a:latin typeface="Arial" panose="020B0604020202020204" pitchFamily="34" charset="0"/>
                <a:ea typeface="+mn-ea"/>
                <a:cs typeface="Arial" panose="020B0604020202020204" pitchFamily="34" charset="0"/>
              </a:rPr>
              <a:t>Individual responses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AC3"/>
                </a:solidFill>
                <a:effectLst/>
                <a:uLnTx/>
                <a:uFillTx/>
                <a:latin typeface="Arial" panose="020B0604020202020204" pitchFamily="34" charset="0"/>
                <a:ea typeface="+mn-ea"/>
                <a:cs typeface="Arial" panose="020B0604020202020204" pitchFamily="34" charset="0"/>
              </a:rPr>
              <a:t>Team responses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AC3"/>
                </a:solidFill>
                <a:effectLst/>
                <a:uLnTx/>
                <a:uFillTx/>
                <a:latin typeface="Arial" panose="020B0604020202020204" pitchFamily="34" charset="0"/>
                <a:ea typeface="+mn-ea"/>
                <a:cs typeface="Arial" panose="020B0604020202020204" pitchFamily="34" charset="0"/>
              </a:rPr>
              <a:t>Responses from local workshop in a box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AC3"/>
                </a:solidFill>
                <a:effectLst/>
                <a:uLnTx/>
                <a:uFillTx/>
                <a:latin typeface="Arial" panose="020B0604020202020204" pitchFamily="34" charset="0"/>
                <a:ea typeface="+mn-ea"/>
                <a:cs typeface="Arial" panose="020B0604020202020204" pitchFamily="34" charset="0"/>
              </a:rPr>
              <a:t>Regional networks</a:t>
            </a:r>
            <a:endParaRPr kumimoji="0" lang="en-GB" sz="1800" b="0" i="0" u="none" strike="noStrike" kern="1200" cap="none" spc="0" normalizeH="0" baseline="0" noProof="0" dirty="0">
              <a:ln>
                <a:noFill/>
              </a:ln>
              <a:solidFill>
                <a:srgbClr val="007AC3"/>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ACC83D36-37D8-5FE9-AAD9-691161BB4FFA}"/>
              </a:ext>
            </a:extLst>
          </p:cNvPr>
          <p:cNvPicPr>
            <a:picLocks noChangeAspect="1"/>
          </p:cNvPicPr>
          <p:nvPr/>
        </p:nvPicPr>
        <p:blipFill>
          <a:blip r:embed="rId4"/>
          <a:stretch>
            <a:fillRect/>
          </a:stretch>
        </p:blipFill>
        <p:spPr>
          <a:xfrm>
            <a:off x="1648217" y="1610396"/>
            <a:ext cx="7780278" cy="321566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97F137D6-20FB-172A-C976-361797BB0936}"/>
              </a:ext>
            </a:extLst>
          </p:cNvPr>
          <p:cNvPicPr>
            <a:picLocks noChangeAspect="1"/>
          </p:cNvPicPr>
          <p:nvPr/>
        </p:nvPicPr>
        <p:blipFill>
          <a:blip r:embed="rId5"/>
          <a:srcRect l="8041" t="4962" r="7428" b="9134"/>
          <a:stretch>
            <a:fillRect/>
          </a:stretch>
        </p:blipFill>
        <p:spPr>
          <a:xfrm>
            <a:off x="8350514" y="3687864"/>
            <a:ext cx="1959805" cy="2018687"/>
          </a:xfrm>
          <a:prstGeom prst="rect">
            <a:avLst/>
          </a:prstGeom>
          <a:ln>
            <a:solidFill>
              <a:srgbClr val="007AC3"/>
            </a:solidFill>
          </a:ln>
        </p:spPr>
      </p:pic>
      <p:sp>
        <p:nvSpPr>
          <p:cNvPr id="10" name="Pentagon 3">
            <a:extLst>
              <a:ext uri="{FF2B5EF4-FFF2-40B4-BE49-F238E27FC236}">
                <a16:creationId xmlns:a16="http://schemas.microsoft.com/office/drawing/2014/main" id="{844C7B25-EF75-2D7E-02E1-26ED0AA03758}"/>
              </a:ext>
            </a:extLst>
          </p:cNvPr>
          <p:cNvSpPr/>
          <p:nvPr/>
        </p:nvSpPr>
        <p:spPr>
          <a:xfrm>
            <a:off x="1648217" y="1064593"/>
            <a:ext cx="7780278" cy="437248"/>
          </a:xfrm>
          <a:prstGeom prst="homePlate">
            <a:avLst>
              <a:gd name="adj" fmla="val 20000"/>
            </a:avLst>
          </a:prstGeom>
          <a:solidFill>
            <a:srgbClr val="BE0279"/>
          </a:solidFill>
          <a:ln w="25400" cap="flat" cmpd="sng" algn="ctr">
            <a:solidFill>
              <a:schemeClr val="l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glow>
                    <a:scrgbClr r="0" g="0" b="0"/>
                  </a:glow>
                </a:effectLst>
                <a:uLnTx/>
                <a:uFillTx/>
                <a:latin typeface="Arial" panose="020B0604020202020204"/>
                <a:ea typeface="+mn-ea"/>
                <a:cs typeface="+mn-cs"/>
              </a:rPr>
              <a:t>1 June – 18 September 2026</a:t>
            </a:r>
          </a:p>
        </p:txBody>
      </p:sp>
      <p:sp>
        <p:nvSpPr>
          <p:cNvPr id="11" name="TextBox 10">
            <a:extLst>
              <a:ext uri="{FF2B5EF4-FFF2-40B4-BE49-F238E27FC236}">
                <a16:creationId xmlns:a16="http://schemas.microsoft.com/office/drawing/2014/main" id="{521DE465-5EA0-BAE1-90E3-BF933BE99309}"/>
              </a:ext>
            </a:extLst>
          </p:cNvPr>
          <p:cNvSpPr txBox="1"/>
          <p:nvPr/>
        </p:nvSpPr>
        <p:spPr>
          <a:xfrm>
            <a:off x="5030539" y="4420640"/>
            <a:ext cx="3225912" cy="306467"/>
          </a:xfrm>
          <a:prstGeom prst="roundRect">
            <a:avLst/>
          </a:prstGeom>
          <a:solidFill>
            <a:schemeClr val="accent1">
              <a:lumMod val="20000"/>
              <a:lumOff val="80000"/>
            </a:schemeClr>
          </a:solidFill>
        </p:spPr>
        <p:txBody>
          <a:bodyPr wrap="square" rtlCol="0">
            <a:spAutoFit/>
          </a:bodyPr>
          <a:lstStyle/>
          <a:p>
            <a:r>
              <a:rPr lang="en-GB" sz="1200" dirty="0">
                <a:latin typeface="Arial" panose="020B0604020202020204" pitchFamily="34" charset="0"/>
                <a:cs typeface="Arial" panose="020B0604020202020204" pitchFamily="34" charset="0"/>
                <a:hlinkClick r:id="rId6"/>
              </a:rPr>
              <a:t>https://forms.cloud.microsoft/e/npHPD6LnP2</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5087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D6B0E-3E42-EC4F-3320-D7A7F81674C1}"/>
            </a:ext>
          </a:extLst>
        </p:cNvPr>
        <p:cNvGrpSpPr/>
        <p:nvPr/>
      </p:nvGrpSpPr>
      <p:grpSpPr>
        <a:xfrm>
          <a:off x="0" y="0"/>
          <a:ext cx="0" cy="0"/>
          <a:chOff x="0" y="0"/>
          <a:chExt cx="0" cy="0"/>
        </a:xfrm>
      </p:grpSpPr>
      <p:pic>
        <p:nvPicPr>
          <p:cNvPr id="13" name="Picture 12" descr="A picture containing clipart&#10;&#10;Description generated with very high confidence">
            <a:extLst>
              <a:ext uri="{FF2B5EF4-FFF2-40B4-BE49-F238E27FC236}">
                <a16:creationId xmlns:a16="http://schemas.microsoft.com/office/drawing/2014/main" id="{4F1B48C6-BD8A-5C83-A71D-BADE9057C764}"/>
              </a:ext>
            </a:extLst>
          </p:cNvPr>
          <p:cNvPicPr>
            <a:picLocks noChangeAspect="1"/>
          </p:cNvPicPr>
          <p:nvPr/>
        </p:nvPicPr>
        <p:blipFill>
          <a:blip r:embed="rId3"/>
          <a:stretch>
            <a:fillRect/>
          </a:stretch>
        </p:blipFill>
        <p:spPr>
          <a:xfrm>
            <a:off x="11072957" y="93053"/>
            <a:ext cx="1075001" cy="434135"/>
          </a:xfrm>
          <a:prstGeom prst="rect">
            <a:avLst/>
          </a:prstGeom>
          <a:ln w="38100">
            <a:noFill/>
          </a:ln>
        </p:spPr>
      </p:pic>
      <p:sp>
        <p:nvSpPr>
          <p:cNvPr id="2" name="TextBox 1">
            <a:extLst>
              <a:ext uri="{FF2B5EF4-FFF2-40B4-BE49-F238E27FC236}">
                <a16:creationId xmlns:a16="http://schemas.microsoft.com/office/drawing/2014/main" id="{196ADD0E-4EBF-93AA-B127-C6356596EB50}"/>
              </a:ext>
            </a:extLst>
          </p:cNvPr>
          <p:cNvSpPr txBox="1"/>
          <p:nvPr/>
        </p:nvSpPr>
        <p:spPr>
          <a:xfrm>
            <a:off x="1414448" y="199887"/>
            <a:ext cx="7018352" cy="830997"/>
          </a:xfrm>
          <a:prstGeom prst="rect">
            <a:avLst/>
          </a:prstGeom>
          <a:noFill/>
        </p:spPr>
        <p:txBody>
          <a:bodyPr wrap="square" rtlCol="0">
            <a:spAutoFit/>
          </a:bodyPr>
          <a:lstStyle>
            <a:defPPr>
              <a:defRPr lang="en-US"/>
            </a:defPPr>
            <a:lvl1pPr>
              <a:defRPr sz="4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7AC3"/>
                </a:solidFill>
                <a:effectLst/>
                <a:uLnTx/>
                <a:uFillTx/>
                <a:latin typeface="Arial" panose="020B0604020202020204" pitchFamily="34" charset="0"/>
                <a:ea typeface="+mn-ea"/>
                <a:cs typeface="Arial" panose="020B0604020202020204" pitchFamily="34" charset="0"/>
              </a:rPr>
              <a:t>Collating your thoughts</a:t>
            </a:r>
          </a:p>
        </p:txBody>
      </p:sp>
      <p:pic>
        <p:nvPicPr>
          <p:cNvPr id="3" name="Picture 2">
            <a:extLst>
              <a:ext uri="{FF2B5EF4-FFF2-40B4-BE49-F238E27FC236}">
                <a16:creationId xmlns:a16="http://schemas.microsoft.com/office/drawing/2014/main" id="{64954777-8FC3-D51E-B504-73A2071063B3}"/>
              </a:ext>
            </a:extLst>
          </p:cNvPr>
          <p:cNvPicPr>
            <a:picLocks noChangeAspect="1"/>
          </p:cNvPicPr>
          <p:nvPr/>
        </p:nvPicPr>
        <p:blipFill>
          <a:blip r:embed="rId4"/>
          <a:stretch>
            <a:fillRect/>
          </a:stretch>
        </p:blipFill>
        <p:spPr>
          <a:xfrm>
            <a:off x="44042" y="93053"/>
            <a:ext cx="974754" cy="937831"/>
          </a:xfrm>
          <a:prstGeom prst="rect">
            <a:avLst/>
          </a:prstGeom>
        </p:spPr>
      </p:pic>
      <p:sp>
        <p:nvSpPr>
          <p:cNvPr id="10" name="TextBox 9">
            <a:extLst>
              <a:ext uri="{FF2B5EF4-FFF2-40B4-BE49-F238E27FC236}">
                <a16:creationId xmlns:a16="http://schemas.microsoft.com/office/drawing/2014/main" id="{D91D4262-C3FB-120E-FF2A-DE2CE0986343}"/>
              </a:ext>
            </a:extLst>
          </p:cNvPr>
          <p:cNvSpPr txBox="1"/>
          <p:nvPr/>
        </p:nvSpPr>
        <p:spPr>
          <a:xfrm>
            <a:off x="869630" y="1206005"/>
            <a:ext cx="8917575" cy="5005626"/>
          </a:xfrm>
          <a:prstGeom prst="roundRect">
            <a:avLst/>
          </a:prstGeom>
          <a:solidFill>
            <a:srgbClr val="007AC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form allows you to move forward to   specific theme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Theme 1: Providing safe, high-quality and accessible services-  Questions 1-4 </a:t>
            </a:r>
            <a:b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Theme 2: Keeping people healthy- Questions 5-8</a:t>
            </a:r>
            <a:b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Theme 3: People and AHP workforce- Questions 9-12</a:t>
            </a:r>
            <a:b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Theme 4: Working differently- Questions 13-16</a:t>
            </a:r>
            <a:b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Theme 5: Research, improvement and innovation – Questions 17-20</a:t>
            </a:r>
            <a:b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Theme 6: Data, digital and technology- Questions 21-24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the end of the discussion move to the end of the survey select: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Region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Completing as part of a group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Submit </a:t>
            </a:r>
            <a:b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pic>
        <p:nvPicPr>
          <p:cNvPr id="7" name="Picture 6">
            <a:extLst>
              <a:ext uri="{FF2B5EF4-FFF2-40B4-BE49-F238E27FC236}">
                <a16:creationId xmlns:a16="http://schemas.microsoft.com/office/drawing/2014/main" id="{B96D5BE2-C3B1-F19F-D092-970C9C29DF08}"/>
              </a:ext>
            </a:extLst>
          </p:cNvPr>
          <p:cNvPicPr>
            <a:picLocks noChangeAspect="1"/>
          </p:cNvPicPr>
          <p:nvPr/>
        </p:nvPicPr>
        <p:blipFill>
          <a:blip r:embed="rId5"/>
          <a:stretch>
            <a:fillRect/>
          </a:stretch>
        </p:blipFill>
        <p:spPr>
          <a:xfrm>
            <a:off x="8061688" y="3521280"/>
            <a:ext cx="4086269" cy="168889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14746D4-0E7F-4A75-A8E3-45ADF4BA0314}"/>
              </a:ext>
            </a:extLst>
          </p:cNvPr>
          <p:cNvSpPr txBox="1"/>
          <p:nvPr/>
        </p:nvSpPr>
        <p:spPr>
          <a:xfrm>
            <a:off x="3473666" y="5617222"/>
            <a:ext cx="5753100" cy="442674"/>
          </a:xfrm>
          <a:prstGeom prst="round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https://forms.cloud.microsoft/e/npHPD6LnP2</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9C815CAA-E9FF-EA03-E20D-19F0E02CA8A9}"/>
              </a:ext>
            </a:extLst>
          </p:cNvPr>
          <p:cNvPicPr>
            <a:picLocks noChangeAspect="1"/>
          </p:cNvPicPr>
          <p:nvPr/>
        </p:nvPicPr>
        <p:blipFill>
          <a:blip r:embed="rId7"/>
          <a:srcRect l="8041" t="4962" r="7428" b="9134"/>
          <a:stretch>
            <a:fillRect/>
          </a:stretch>
        </p:blipFill>
        <p:spPr>
          <a:xfrm>
            <a:off x="9924078" y="4383444"/>
            <a:ext cx="1959805" cy="2018687"/>
          </a:xfrm>
          <a:prstGeom prst="rect">
            <a:avLst/>
          </a:prstGeom>
          <a:ln>
            <a:solidFill>
              <a:srgbClr val="007AC3"/>
            </a:solidFill>
          </a:ln>
        </p:spPr>
      </p:pic>
    </p:spTree>
    <p:extLst>
      <p:ext uri="{BB962C8B-B14F-4D97-AF65-F5344CB8AC3E}">
        <p14:creationId xmlns:p14="http://schemas.microsoft.com/office/powerpoint/2010/main" val="1331597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E2548-90EC-11E7-21CE-31C73B54104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B55C1E4-6B28-DFF7-8F03-B9A22F860ACF}"/>
              </a:ext>
            </a:extLst>
          </p:cNvPr>
          <p:cNvPicPr>
            <a:picLocks noChangeAspect="1"/>
          </p:cNvPicPr>
          <p:nvPr/>
        </p:nvPicPr>
        <p:blipFill>
          <a:blip r:embed="rId3"/>
          <a:stretch>
            <a:fillRect/>
          </a:stretch>
        </p:blipFill>
        <p:spPr>
          <a:xfrm>
            <a:off x="79346" y="169491"/>
            <a:ext cx="804742" cy="774259"/>
          </a:xfrm>
          <a:prstGeom prst="rect">
            <a:avLst/>
          </a:prstGeom>
        </p:spPr>
      </p:pic>
      <p:sp>
        <p:nvSpPr>
          <p:cNvPr id="12" name="Rectangle: Rounded Corners 11">
            <a:extLst>
              <a:ext uri="{FF2B5EF4-FFF2-40B4-BE49-F238E27FC236}">
                <a16:creationId xmlns:a16="http://schemas.microsoft.com/office/drawing/2014/main" id="{18CE8F9C-8BCB-D854-ABC8-041BF4AD74C9}"/>
              </a:ext>
            </a:extLst>
          </p:cNvPr>
          <p:cNvSpPr/>
          <p:nvPr/>
        </p:nvSpPr>
        <p:spPr>
          <a:xfrm>
            <a:off x="6096000" y="4132629"/>
            <a:ext cx="5830529" cy="2458064"/>
          </a:xfrm>
          <a:prstGeom prst="round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do you know when AHP services are safe and high quality?</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helps AHP services deliver safe, high-quality care?</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concerns you most about the quality, safety or accessibility of AHP services?</a:t>
            </a:r>
          </a:p>
        </p:txBody>
      </p:sp>
      <p:sp>
        <p:nvSpPr>
          <p:cNvPr id="13" name="Title 1">
            <a:extLst>
              <a:ext uri="{FF2B5EF4-FFF2-40B4-BE49-F238E27FC236}">
                <a16:creationId xmlns:a16="http://schemas.microsoft.com/office/drawing/2014/main" id="{430F0A6C-C586-FCE8-0B98-22350D7F79F3}"/>
              </a:ext>
            </a:extLst>
          </p:cNvPr>
          <p:cNvSpPr txBox="1">
            <a:spLocks/>
          </p:cNvSpPr>
          <p:nvPr/>
        </p:nvSpPr>
        <p:spPr>
          <a:xfrm>
            <a:off x="1251155" y="267307"/>
            <a:ext cx="10515600" cy="1056868"/>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000" b="1" i="0" u="none" strike="noStrike" kern="1200" cap="none" spc="0" normalizeH="0" baseline="0" noProof="0" dirty="0">
                <a:ln>
                  <a:noFill/>
                </a:ln>
                <a:solidFill>
                  <a:srgbClr val="007AC3"/>
                </a:solidFill>
                <a:effectLst/>
                <a:uLnTx/>
                <a:uFillTx/>
                <a:latin typeface="Arial" panose="020B0604020202020204" pitchFamily="34" charset="0"/>
                <a:ea typeface="+mj-ea"/>
                <a:cs typeface="Arial" panose="020B0604020202020204" pitchFamily="34" charset="0"/>
              </a:rPr>
              <a:t>Theme 1: Providing safe, high- quality and accessible services</a:t>
            </a:r>
          </a:p>
        </p:txBody>
      </p:sp>
      <p:grpSp>
        <p:nvGrpSpPr>
          <p:cNvPr id="8" name="Group 7">
            <a:extLst>
              <a:ext uri="{FF2B5EF4-FFF2-40B4-BE49-F238E27FC236}">
                <a16:creationId xmlns:a16="http://schemas.microsoft.com/office/drawing/2014/main" id="{4EA90EBC-7C01-19DF-6C65-353DA410CF43}"/>
              </a:ext>
            </a:extLst>
          </p:cNvPr>
          <p:cNvGrpSpPr/>
          <p:nvPr/>
        </p:nvGrpSpPr>
        <p:grpSpPr>
          <a:xfrm>
            <a:off x="359156" y="1553652"/>
            <a:ext cx="6685936" cy="2198552"/>
            <a:chOff x="368486" y="1763637"/>
            <a:chExt cx="6685936" cy="2198552"/>
          </a:xfrm>
        </p:grpSpPr>
        <p:grpSp>
          <p:nvGrpSpPr>
            <p:cNvPr id="11" name="Group 10">
              <a:extLst>
                <a:ext uri="{FF2B5EF4-FFF2-40B4-BE49-F238E27FC236}">
                  <a16:creationId xmlns:a16="http://schemas.microsoft.com/office/drawing/2014/main" id="{AA8BF989-E55A-9B37-6171-21720DE5F96D}"/>
                </a:ext>
              </a:extLst>
            </p:cNvPr>
            <p:cNvGrpSpPr/>
            <p:nvPr/>
          </p:nvGrpSpPr>
          <p:grpSpPr>
            <a:xfrm>
              <a:off x="368486" y="1763637"/>
              <a:ext cx="6685936" cy="2198552"/>
              <a:chOff x="2723535" y="2831544"/>
              <a:chExt cx="6902245" cy="2723536"/>
            </a:xfrm>
          </p:grpSpPr>
          <p:sp>
            <p:nvSpPr>
              <p:cNvPr id="7" name="Speech Bubble: Rectangle with Corners Rounded 6">
                <a:extLst>
                  <a:ext uri="{FF2B5EF4-FFF2-40B4-BE49-F238E27FC236}">
                    <a16:creationId xmlns:a16="http://schemas.microsoft.com/office/drawing/2014/main" id="{D8820FC5-A344-14FA-4EA5-CECA9586E70F}"/>
                  </a:ext>
                </a:extLst>
              </p:cNvPr>
              <p:cNvSpPr/>
              <p:nvPr/>
            </p:nvSpPr>
            <p:spPr>
              <a:xfrm>
                <a:off x="2723535" y="2831544"/>
                <a:ext cx="6902245" cy="2723536"/>
              </a:xfrm>
              <a:prstGeom prst="wedgeRoundRectCallout">
                <a:avLst>
                  <a:gd name="adj1" fmla="val -30092"/>
                  <a:gd name="adj2" fmla="val 66110"/>
                  <a:gd name="adj3" fmla="val 16667"/>
                </a:avLst>
              </a:prstGeom>
              <a:solidFill>
                <a:srgbClr val="007AC3"/>
              </a:solidFill>
              <a:ln>
                <a:solidFill>
                  <a:srgbClr val="007A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E4A313D-7485-182E-CB1B-E27AB0763E01}"/>
                  </a:ext>
                </a:extLst>
              </p:cNvPr>
              <p:cNvSpPr txBox="1"/>
              <p:nvPr/>
            </p:nvSpPr>
            <p:spPr>
              <a:xfrm>
                <a:off x="3313471" y="3118368"/>
                <a:ext cx="6096000" cy="6481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6" name="TextBox 5">
              <a:extLst>
                <a:ext uri="{FF2B5EF4-FFF2-40B4-BE49-F238E27FC236}">
                  <a16:creationId xmlns:a16="http://schemas.microsoft.com/office/drawing/2014/main" id="{2CEBDE3D-F197-580F-6391-7C3520BD325C}"/>
                </a:ext>
              </a:extLst>
            </p:cNvPr>
            <p:cNvSpPr txBox="1"/>
            <p:nvPr/>
          </p:nvSpPr>
          <p:spPr>
            <a:xfrm>
              <a:off x="569167" y="2170416"/>
              <a:ext cx="6485255"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would make the biggest difference to delivering safe, high-quality and accessible AHP services?</a:t>
              </a: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688048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D3572-18B5-EE9B-3115-830A0DC505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3A4248-BD67-694A-61C0-79D6AE30CF38}"/>
              </a:ext>
            </a:extLst>
          </p:cNvPr>
          <p:cNvSpPr>
            <a:spLocks noGrp="1"/>
          </p:cNvSpPr>
          <p:nvPr>
            <p:ph type="title"/>
          </p:nvPr>
        </p:nvSpPr>
        <p:spPr>
          <a:xfrm>
            <a:off x="1106011" y="365125"/>
            <a:ext cx="10882787" cy="578625"/>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196B24"/>
                </a:solidFill>
                <a:latin typeface="Arial" panose="020B0604020202020204" pitchFamily="34" charset="0"/>
                <a:cs typeface="Arial" panose="020B0604020202020204" pitchFamily="34" charset="0"/>
              </a:rPr>
              <a:t>Theme 2:  Keeping people healthy </a:t>
            </a:r>
            <a:br>
              <a:rPr lang="en-GB" sz="3600" b="1" dirty="0">
                <a:solidFill>
                  <a:srgbClr val="196B24"/>
                </a:solidFill>
                <a:latin typeface="Arial" panose="020B0604020202020204" pitchFamily="34" charset="0"/>
                <a:cs typeface="Arial" panose="020B0604020202020204" pitchFamily="34" charset="0"/>
              </a:rPr>
            </a:br>
            <a:endParaRPr lang="en-GB" sz="3600" b="1" dirty="0">
              <a:solidFill>
                <a:srgbClr val="196B24"/>
              </a:solidFill>
              <a:latin typeface="Arial" panose="020B0604020202020204" pitchFamily="34" charset="0"/>
              <a:cs typeface="Arial" panose="020B0604020202020204" pitchFamily="34" charset="0"/>
            </a:endParaRPr>
          </a:p>
        </p:txBody>
      </p:sp>
      <p:sp>
        <p:nvSpPr>
          <p:cNvPr id="5" name="Speech Bubble: Rectangle with Corners Rounded 4">
            <a:extLst>
              <a:ext uri="{FF2B5EF4-FFF2-40B4-BE49-F238E27FC236}">
                <a16:creationId xmlns:a16="http://schemas.microsoft.com/office/drawing/2014/main" id="{EA90B93B-447C-DA6E-646F-8870B7E98CA9}"/>
              </a:ext>
            </a:extLst>
          </p:cNvPr>
          <p:cNvSpPr/>
          <p:nvPr/>
        </p:nvSpPr>
        <p:spPr>
          <a:xfrm>
            <a:off x="589418" y="1232962"/>
            <a:ext cx="5506582" cy="2145892"/>
          </a:xfrm>
          <a:prstGeom prst="wedgeRoundRectCallout">
            <a:avLst/>
          </a:prstGeom>
          <a:solidFill>
            <a:srgbClr val="196B24"/>
          </a:solidFill>
          <a:ln>
            <a:solidFill>
              <a:srgbClr val="196B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can AHPs have the greatest impact in helping people stay well and lead healthier lives?</a:t>
            </a:r>
          </a:p>
        </p:txBody>
      </p:sp>
      <p:pic>
        <p:nvPicPr>
          <p:cNvPr id="7" name="Picture 6">
            <a:extLst>
              <a:ext uri="{FF2B5EF4-FFF2-40B4-BE49-F238E27FC236}">
                <a16:creationId xmlns:a16="http://schemas.microsoft.com/office/drawing/2014/main" id="{B18B6FED-F9FB-3260-867B-526D5E7E7734}"/>
              </a:ext>
            </a:extLst>
          </p:cNvPr>
          <p:cNvPicPr>
            <a:picLocks noChangeAspect="1"/>
          </p:cNvPicPr>
          <p:nvPr/>
        </p:nvPicPr>
        <p:blipFill>
          <a:blip r:embed="rId2"/>
          <a:stretch>
            <a:fillRect/>
          </a:stretch>
        </p:blipFill>
        <p:spPr>
          <a:xfrm>
            <a:off x="79346" y="169491"/>
            <a:ext cx="804742" cy="774259"/>
          </a:xfrm>
          <a:prstGeom prst="rect">
            <a:avLst/>
          </a:prstGeom>
        </p:spPr>
      </p:pic>
      <p:sp>
        <p:nvSpPr>
          <p:cNvPr id="8" name="Rectangle: Rounded Corners 7">
            <a:extLst>
              <a:ext uri="{FF2B5EF4-FFF2-40B4-BE49-F238E27FC236}">
                <a16:creationId xmlns:a16="http://schemas.microsoft.com/office/drawing/2014/main" id="{A4DB565C-7125-56F1-ED90-0D9D0FFC4454}"/>
              </a:ext>
            </a:extLst>
          </p:cNvPr>
          <p:cNvSpPr/>
          <p:nvPr/>
        </p:nvSpPr>
        <p:spPr>
          <a:xfrm>
            <a:off x="6268968" y="3632818"/>
            <a:ext cx="5572432" cy="2982586"/>
          </a:xfrm>
          <a:prstGeom prst="round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Which people or communities would benefit most from earlier access to AHP support, and why?</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Which people or communities face the biggest barriers to accessing AHP services or achieving good outcomes, and why?</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What one change would most help AHPs focus more on prevention (for example pathways, roles, partnerships, data or </a:t>
            </a: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4383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F5228-C879-300E-318C-84D62CA2F2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847A1C-53CB-B22E-1D40-6D4B27439DE0}"/>
              </a:ext>
            </a:extLst>
          </p:cNvPr>
          <p:cNvSpPr>
            <a:spLocks noGrp="1"/>
          </p:cNvSpPr>
          <p:nvPr>
            <p:ph type="title"/>
          </p:nvPr>
        </p:nvSpPr>
        <p:spPr>
          <a:xfrm>
            <a:off x="1251155" y="267307"/>
            <a:ext cx="10515600" cy="578625"/>
          </a:xfrm>
        </p:spPr>
        <p:txBody>
          <a:bodyPr>
            <a:normAutofit fontScale="90000"/>
          </a:bodyPr>
          <a:lstStyle/>
          <a:p>
            <a:r>
              <a:rPr lang="en-GB" b="1" dirty="0">
                <a:solidFill>
                  <a:srgbClr val="E97132"/>
                </a:solidFill>
                <a:latin typeface="Arial" panose="020B0604020202020204" pitchFamily="34" charset="0"/>
                <a:cs typeface="Arial" panose="020B0604020202020204" pitchFamily="34" charset="0"/>
              </a:rPr>
              <a:t>Theme 3- People and AHP workforce  </a:t>
            </a:r>
          </a:p>
        </p:txBody>
      </p:sp>
      <p:sp>
        <p:nvSpPr>
          <p:cNvPr id="5" name="Speech Bubble: Rectangle with Corners Rounded 4">
            <a:extLst>
              <a:ext uri="{FF2B5EF4-FFF2-40B4-BE49-F238E27FC236}">
                <a16:creationId xmlns:a16="http://schemas.microsoft.com/office/drawing/2014/main" id="{BD702D8B-65FA-AEA5-8E75-3DE44843D9E0}"/>
              </a:ext>
            </a:extLst>
          </p:cNvPr>
          <p:cNvSpPr/>
          <p:nvPr/>
        </p:nvSpPr>
        <p:spPr>
          <a:xfrm>
            <a:off x="621891" y="1370044"/>
            <a:ext cx="5474109" cy="1882237"/>
          </a:xfrm>
          <a:prstGeom prst="wedgeRoundRectCallout">
            <a:avLst/>
          </a:prstGeom>
          <a:solidFill>
            <a:srgbClr val="E97132"/>
          </a:solidFill>
          <a:ln>
            <a:solidFill>
              <a:srgbClr val="E971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changes would best support and strengthen the AHP workforce now and for the future?</a:t>
            </a:r>
          </a:p>
        </p:txBody>
      </p:sp>
      <p:pic>
        <p:nvPicPr>
          <p:cNvPr id="7" name="Picture 6">
            <a:extLst>
              <a:ext uri="{FF2B5EF4-FFF2-40B4-BE49-F238E27FC236}">
                <a16:creationId xmlns:a16="http://schemas.microsoft.com/office/drawing/2014/main" id="{D9E99ADA-51C2-0823-FB1F-DD83ED65F6E3}"/>
              </a:ext>
            </a:extLst>
          </p:cNvPr>
          <p:cNvPicPr>
            <a:picLocks noChangeAspect="1"/>
          </p:cNvPicPr>
          <p:nvPr/>
        </p:nvPicPr>
        <p:blipFill>
          <a:blip r:embed="rId2"/>
          <a:stretch>
            <a:fillRect/>
          </a:stretch>
        </p:blipFill>
        <p:spPr>
          <a:xfrm>
            <a:off x="79346" y="169491"/>
            <a:ext cx="804742" cy="774259"/>
          </a:xfrm>
          <a:prstGeom prst="rect">
            <a:avLst/>
          </a:prstGeom>
        </p:spPr>
      </p:pic>
      <p:sp>
        <p:nvSpPr>
          <p:cNvPr id="8" name="Rectangle: Rounded Corners 7">
            <a:extLst>
              <a:ext uri="{FF2B5EF4-FFF2-40B4-BE49-F238E27FC236}">
                <a16:creationId xmlns:a16="http://schemas.microsoft.com/office/drawing/2014/main" id="{CE293221-2C48-551B-B7B5-8FB0299D74EA}"/>
              </a:ext>
            </a:extLst>
          </p:cNvPr>
          <p:cNvSpPr/>
          <p:nvPr/>
        </p:nvSpPr>
        <p:spPr>
          <a:xfrm>
            <a:off x="5142271" y="3605719"/>
            <a:ext cx="6624484" cy="2883570"/>
          </a:xfrm>
          <a:prstGeom prst="roundRect">
            <a:avLst/>
          </a:prstGeom>
          <a:solidFill>
            <a:schemeClr val="accent2"/>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What changes would most improve retention of AHPs across all career stages in health and social care?</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Where are the main gaps in capability, skills and training that limit AHP impact?</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What changes would have the greatest effect on building a sustainable, skilled and inclusive AHP workforce (including funding, leadership capacity &amp; strategic skills)</a:t>
            </a: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02515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0C01C-7A5C-107A-AAF8-32C37B8667DB}"/>
              </a:ext>
            </a:extLst>
          </p:cNvPr>
          <p:cNvSpPr>
            <a:spLocks noGrp="1"/>
          </p:cNvSpPr>
          <p:nvPr>
            <p:ph type="title"/>
          </p:nvPr>
        </p:nvSpPr>
        <p:spPr>
          <a:xfrm>
            <a:off x="1113503" y="304671"/>
            <a:ext cx="10515600" cy="1082522"/>
          </a:xfrm>
        </p:spPr>
        <p:txBody>
          <a:bodyPr>
            <a:normAutofit fontScale="90000"/>
          </a:bodyPr>
          <a:lstStyle/>
          <a:p>
            <a:r>
              <a:rPr lang="en-GB" sz="4000" b="1" dirty="0">
                <a:solidFill>
                  <a:srgbClr val="15A0D5"/>
                </a:solidFill>
                <a:latin typeface="Arial" panose="020B0604020202020204" pitchFamily="34" charset="0"/>
                <a:cs typeface="Arial" panose="020B0604020202020204" pitchFamily="34" charset="0"/>
              </a:rPr>
              <a:t>Theme 4: Working differently</a:t>
            </a:r>
            <a:br>
              <a:rPr lang="en-GB" b="1" dirty="0">
                <a:solidFill>
                  <a:srgbClr val="15A0D5"/>
                </a:solidFill>
                <a:latin typeface="Arial" panose="020B0604020202020204" pitchFamily="34" charset="0"/>
                <a:cs typeface="Arial" panose="020B0604020202020204" pitchFamily="34" charset="0"/>
              </a:rPr>
            </a:br>
            <a:r>
              <a:rPr lang="en-GB" b="1" dirty="0">
                <a:solidFill>
                  <a:srgbClr val="15A0D5"/>
                </a:solidFill>
                <a:latin typeface="Arial" panose="020B0604020202020204" pitchFamily="34" charset="0"/>
                <a:cs typeface="Arial" panose="020B0604020202020204" pitchFamily="34" charset="0"/>
              </a:rPr>
              <a:t> </a:t>
            </a:r>
          </a:p>
        </p:txBody>
      </p:sp>
      <p:sp>
        <p:nvSpPr>
          <p:cNvPr id="5" name="Speech Bubble: Rectangle with Corners Rounded 4">
            <a:extLst>
              <a:ext uri="{FF2B5EF4-FFF2-40B4-BE49-F238E27FC236}">
                <a16:creationId xmlns:a16="http://schemas.microsoft.com/office/drawing/2014/main" id="{9A28ED4F-01ED-13AC-5F59-1F8AFA79333D}"/>
              </a:ext>
            </a:extLst>
          </p:cNvPr>
          <p:cNvSpPr/>
          <p:nvPr/>
        </p:nvSpPr>
        <p:spPr>
          <a:xfrm>
            <a:off x="727988" y="1221266"/>
            <a:ext cx="5801848" cy="1779118"/>
          </a:xfrm>
          <a:prstGeom prst="wedgeRoundRectCallout">
            <a:avLst/>
          </a:prstGeom>
          <a:solidFill>
            <a:srgbClr val="15A0D5"/>
          </a:solidFill>
          <a:ln>
            <a:solidFill>
              <a:srgbClr val="007A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can AHPs work differently to better meet people’s needs and deliver care in the most appropriate setting?</a:t>
            </a:r>
          </a:p>
        </p:txBody>
      </p:sp>
      <p:pic>
        <p:nvPicPr>
          <p:cNvPr id="7" name="Picture 6">
            <a:extLst>
              <a:ext uri="{FF2B5EF4-FFF2-40B4-BE49-F238E27FC236}">
                <a16:creationId xmlns:a16="http://schemas.microsoft.com/office/drawing/2014/main" id="{2F92A7CB-7FAC-8A52-494F-89FED54B1C10}"/>
              </a:ext>
            </a:extLst>
          </p:cNvPr>
          <p:cNvPicPr>
            <a:picLocks noChangeAspect="1"/>
          </p:cNvPicPr>
          <p:nvPr/>
        </p:nvPicPr>
        <p:blipFill>
          <a:blip r:embed="rId2"/>
          <a:stretch>
            <a:fillRect/>
          </a:stretch>
        </p:blipFill>
        <p:spPr>
          <a:xfrm>
            <a:off x="79346" y="169491"/>
            <a:ext cx="804742" cy="774259"/>
          </a:xfrm>
          <a:prstGeom prst="rect">
            <a:avLst/>
          </a:prstGeom>
        </p:spPr>
      </p:pic>
      <p:sp>
        <p:nvSpPr>
          <p:cNvPr id="8" name="Rectangle: Rounded Corners 7">
            <a:extLst>
              <a:ext uri="{FF2B5EF4-FFF2-40B4-BE49-F238E27FC236}">
                <a16:creationId xmlns:a16="http://schemas.microsoft.com/office/drawing/2014/main" id="{2A116639-D337-08B0-224B-CD9236AD9618}"/>
              </a:ext>
            </a:extLst>
          </p:cNvPr>
          <p:cNvSpPr/>
          <p:nvPr/>
        </p:nvSpPr>
        <p:spPr>
          <a:xfrm>
            <a:off x="6371303" y="3443826"/>
            <a:ext cx="5572432" cy="2437596"/>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would help most to make this change possible (for example workforce, pathways, digital, data or standards)?</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Where do current ways of working need to change most?</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 you could prioritise one change now, what would have the greatest impact?</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1438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67AC1-789E-26A8-9246-642E3223C0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1CCCDD-C8EC-4EC5-FEC1-E8620EAA90DD}"/>
              </a:ext>
            </a:extLst>
          </p:cNvPr>
          <p:cNvSpPr>
            <a:spLocks noGrp="1"/>
          </p:cNvSpPr>
          <p:nvPr>
            <p:ph type="title"/>
          </p:nvPr>
        </p:nvSpPr>
        <p:spPr>
          <a:xfrm>
            <a:off x="884088" y="368710"/>
            <a:ext cx="10515600" cy="578625"/>
          </a:xfrm>
        </p:spPr>
        <p:txBody>
          <a:bodyPr>
            <a:normAutofit fontScale="90000"/>
          </a:bodyPr>
          <a:lstStyle/>
          <a:p>
            <a:r>
              <a:rPr lang="en-GB" b="1" dirty="0">
                <a:solidFill>
                  <a:srgbClr val="50A831"/>
                </a:solidFill>
                <a:latin typeface="Arial" panose="020B0604020202020204" pitchFamily="34" charset="0"/>
                <a:cs typeface="Arial" panose="020B0604020202020204" pitchFamily="34" charset="0"/>
              </a:rPr>
              <a:t>Theme 5 – Research, improvement and innovation</a:t>
            </a:r>
          </a:p>
        </p:txBody>
      </p:sp>
      <p:sp>
        <p:nvSpPr>
          <p:cNvPr id="5" name="Speech Bubble: Rectangle with Corners Rounded 4">
            <a:extLst>
              <a:ext uri="{FF2B5EF4-FFF2-40B4-BE49-F238E27FC236}">
                <a16:creationId xmlns:a16="http://schemas.microsoft.com/office/drawing/2014/main" id="{68FEE2D4-973A-B7CE-EC6F-CCB3493E8F36}"/>
              </a:ext>
            </a:extLst>
          </p:cNvPr>
          <p:cNvSpPr/>
          <p:nvPr/>
        </p:nvSpPr>
        <p:spPr>
          <a:xfrm>
            <a:off x="382643" y="1370044"/>
            <a:ext cx="5120149" cy="2145892"/>
          </a:xfrm>
          <a:prstGeom prst="wedgeRoundRectCallout">
            <a:avLst/>
          </a:prstGeom>
          <a:solidFill>
            <a:srgbClr val="50A831"/>
          </a:solidFill>
          <a:ln>
            <a:solidFill>
              <a:srgbClr val="50A8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can we embed research, improvement and innovation more sustainably to improve everyday care and future services?</a:t>
            </a:r>
          </a:p>
        </p:txBody>
      </p:sp>
      <p:pic>
        <p:nvPicPr>
          <p:cNvPr id="7" name="Picture 6">
            <a:extLst>
              <a:ext uri="{FF2B5EF4-FFF2-40B4-BE49-F238E27FC236}">
                <a16:creationId xmlns:a16="http://schemas.microsoft.com/office/drawing/2014/main" id="{289D5FE9-1C47-F0E0-1BFE-E7840998D4EF}"/>
              </a:ext>
            </a:extLst>
          </p:cNvPr>
          <p:cNvPicPr>
            <a:picLocks noChangeAspect="1"/>
          </p:cNvPicPr>
          <p:nvPr/>
        </p:nvPicPr>
        <p:blipFill>
          <a:blip r:embed="rId3"/>
          <a:stretch>
            <a:fillRect/>
          </a:stretch>
        </p:blipFill>
        <p:spPr>
          <a:xfrm>
            <a:off x="79346" y="169491"/>
            <a:ext cx="804742" cy="774259"/>
          </a:xfrm>
          <a:prstGeom prst="rect">
            <a:avLst/>
          </a:prstGeom>
        </p:spPr>
      </p:pic>
      <p:sp>
        <p:nvSpPr>
          <p:cNvPr id="8" name="Rectangle: Rounded Corners 7">
            <a:extLst>
              <a:ext uri="{FF2B5EF4-FFF2-40B4-BE49-F238E27FC236}">
                <a16:creationId xmlns:a16="http://schemas.microsoft.com/office/drawing/2014/main" id="{53DEF261-7DDF-866F-F011-98DF12F986E4}"/>
              </a:ext>
            </a:extLst>
          </p:cNvPr>
          <p:cNvSpPr/>
          <p:nvPr/>
        </p:nvSpPr>
        <p:spPr>
          <a:xfrm>
            <a:off x="6236925" y="3097449"/>
            <a:ext cx="5572432" cy="2579451"/>
          </a:xfrm>
          <a:prstGeom prst="roundRect">
            <a:avLst/>
          </a:prstGeom>
          <a:solidFill>
            <a:schemeClr val="accent6"/>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can we better connect service improvement, research and innovation to strengthen everyday practice?</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can we turn evidence into real-world change more quickly?</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strengths, capabilities or support are needed to make this happen?</a:t>
            </a:r>
          </a:p>
        </p:txBody>
      </p:sp>
    </p:spTree>
    <p:extLst>
      <p:ext uri="{BB962C8B-B14F-4D97-AF65-F5344CB8AC3E}">
        <p14:creationId xmlns:p14="http://schemas.microsoft.com/office/powerpoint/2010/main" val="3237770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4B50599D-711C-2140-8BC1-F1EA6FB89C00}"/>
            </a:ext>
          </a:extLst>
        </p:cNvPr>
        <p:cNvGrpSpPr/>
        <p:nvPr/>
      </p:nvGrpSpPr>
      <p:grpSpPr>
        <a:xfrm>
          <a:off x="0" y="0"/>
          <a:ext cx="0" cy="0"/>
          <a:chOff x="0" y="0"/>
          <a:chExt cx="0" cy="0"/>
        </a:xfrm>
      </p:grpSpPr>
      <p:pic>
        <p:nvPicPr>
          <p:cNvPr id="13" name="Picture 12" descr="A picture containing clipart&#10;&#10;Description generated with very high confidence">
            <a:extLst>
              <a:ext uri="{FF2B5EF4-FFF2-40B4-BE49-F238E27FC236}">
                <a16:creationId xmlns:a16="http://schemas.microsoft.com/office/drawing/2014/main" id="{94A90189-5BA0-7BC5-9C11-795B7FD5F59F}"/>
              </a:ext>
            </a:extLst>
          </p:cNvPr>
          <p:cNvPicPr>
            <a:picLocks noChangeAspect="1"/>
          </p:cNvPicPr>
          <p:nvPr/>
        </p:nvPicPr>
        <p:blipFill>
          <a:blip r:embed="rId3"/>
          <a:stretch>
            <a:fillRect/>
          </a:stretch>
        </p:blipFill>
        <p:spPr>
          <a:xfrm>
            <a:off x="11072957" y="93053"/>
            <a:ext cx="1075001" cy="434135"/>
          </a:xfrm>
          <a:prstGeom prst="rect">
            <a:avLst/>
          </a:prstGeom>
          <a:ln w="38100">
            <a:noFill/>
          </a:ln>
        </p:spPr>
      </p:pic>
      <p:sp>
        <p:nvSpPr>
          <p:cNvPr id="2" name="TextBox 1">
            <a:extLst>
              <a:ext uri="{FF2B5EF4-FFF2-40B4-BE49-F238E27FC236}">
                <a16:creationId xmlns:a16="http://schemas.microsoft.com/office/drawing/2014/main" id="{041DDC6D-81BF-2DFF-1AAB-C6D72D036FBA}"/>
              </a:ext>
            </a:extLst>
          </p:cNvPr>
          <p:cNvSpPr txBox="1"/>
          <p:nvPr/>
        </p:nvSpPr>
        <p:spPr>
          <a:xfrm>
            <a:off x="1527094" y="274021"/>
            <a:ext cx="93891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7AC3"/>
                </a:solidFill>
                <a:effectLst/>
                <a:uLnTx/>
                <a:uFillTx/>
                <a:latin typeface="Arial" panose="020B0604020202020204" pitchFamily="34" charset="0"/>
                <a:ea typeface="+mn-ea"/>
                <a:cs typeface="Arial" panose="020B0604020202020204" pitchFamily="34" charset="0"/>
              </a:rPr>
              <a:t>What is our ‘workshop in a box’? </a:t>
            </a:r>
          </a:p>
        </p:txBody>
      </p:sp>
      <p:sp>
        <p:nvSpPr>
          <p:cNvPr id="3" name="TextBox 2">
            <a:extLst>
              <a:ext uri="{FF2B5EF4-FFF2-40B4-BE49-F238E27FC236}">
                <a16:creationId xmlns:a16="http://schemas.microsoft.com/office/drawing/2014/main" id="{993AB04D-61ED-1D2D-7276-5F541EC36488}"/>
              </a:ext>
            </a:extLst>
          </p:cNvPr>
          <p:cNvSpPr txBox="1"/>
          <p:nvPr/>
        </p:nvSpPr>
        <p:spPr>
          <a:xfrm>
            <a:off x="439780" y="2091853"/>
            <a:ext cx="11309191" cy="3046988"/>
          </a:xfrm>
          <a:prstGeom prst="rect">
            <a:avLst/>
          </a:prstGeom>
          <a:noFill/>
          <a:ln w="28575">
            <a:solidFill>
              <a:srgbClr val="0070C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This pack can be used by </a:t>
            </a:r>
            <a:r>
              <a:rPr lang="en-GB" sz="2400" dirty="0">
                <a:solidFill>
                  <a:srgbClr val="425563"/>
                </a:solidFill>
                <a:latin typeface="Arial" panose="020B0604020202020204" pitchFamily="34" charset="0"/>
                <a:cs typeface="Arial" panose="020B0604020202020204" pitchFamily="34" charset="0"/>
              </a:rPr>
              <a:t>colleague </a:t>
            </a:r>
            <a:r>
              <a:rPr lang="en-GB" sz="2400">
                <a:solidFill>
                  <a:srgbClr val="425563"/>
                </a:solidFill>
                <a:latin typeface="Arial" panose="020B0604020202020204" pitchFamily="34" charset="0"/>
                <a:cs typeface="Arial" panose="020B0604020202020204" pitchFamily="34" charset="0"/>
              </a:rPr>
              <a:t>to run </a:t>
            </a:r>
            <a:r>
              <a:rPr lang="en-GB" sz="2400" dirty="0">
                <a:solidFill>
                  <a:srgbClr val="425563"/>
                </a:solidFill>
                <a:latin typeface="Arial" panose="020B0604020202020204" pitchFamily="34" charset="0"/>
                <a:cs typeface="Arial" panose="020B0604020202020204" pitchFamily="34" charset="0"/>
              </a:rPr>
              <a:t>structured and engaging workshops within their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25563"/>
                </a:solidFill>
                <a:latin typeface="Arial" panose="020B0604020202020204" pitchFamily="34" charset="0"/>
                <a:cs typeface="Arial" panose="020B0604020202020204" pitchFamily="34" charset="0"/>
              </a:rPr>
              <a:t>It provides: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2400" dirty="0">
                <a:solidFill>
                  <a:srgbClr val="425563"/>
                </a:solidFill>
                <a:latin typeface="Arial" panose="020B0604020202020204" pitchFamily="34" charset="0"/>
                <a:cs typeface="Arial" panose="020B0604020202020204" pitchFamily="34" charset="0"/>
              </a:rPr>
              <a:t>suggested speaking points, in the notes section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2400" dirty="0">
                <a:solidFill>
                  <a:srgbClr val="425563"/>
                </a:solidFill>
                <a:latin typeface="Arial" panose="020B0604020202020204" pitchFamily="34" charset="0"/>
                <a:cs typeface="Arial" panose="020B0604020202020204" pitchFamily="34" charset="0"/>
              </a:rPr>
              <a:t>tips for managing the session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2400" dirty="0">
                <a:solidFill>
                  <a:srgbClr val="425563"/>
                </a:solidFill>
                <a:latin typeface="Arial" panose="020B0604020202020204" pitchFamily="34" charset="0"/>
                <a:cs typeface="Arial" panose="020B0604020202020204" pitchFamily="34" charset="0"/>
              </a:rPr>
              <a:t>questions for discussion that relate to the 6 key themes for the framework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425563"/>
              </a:solidFill>
              <a:latin typeface="Arial" panose="020B0604020202020204" pitchFamily="34" charset="0"/>
              <a:cs typeface="Arial" panose="020B0604020202020204" pitchFamily="34" charset="0"/>
            </a:endParaRPr>
          </a:p>
        </p:txBody>
      </p:sp>
      <p:pic>
        <p:nvPicPr>
          <p:cNvPr id="4" name="Picture 2" descr="Shape&#10;&#10;Description automatically generated">
            <a:extLst>
              <a:ext uri="{FF2B5EF4-FFF2-40B4-BE49-F238E27FC236}">
                <a16:creationId xmlns:a16="http://schemas.microsoft.com/office/drawing/2014/main" id="{21CF4EE3-00E6-BCBE-E7C3-F9895DF1AE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68" y="184351"/>
            <a:ext cx="1257300" cy="12096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CB8123F-F811-DC28-B9AA-483E34AA6AF8}"/>
              </a:ext>
            </a:extLst>
          </p:cNvPr>
          <p:cNvSpPr/>
          <p:nvPr/>
        </p:nvSpPr>
        <p:spPr>
          <a:xfrm>
            <a:off x="0" y="5985620"/>
            <a:ext cx="9318171" cy="872380"/>
          </a:xfrm>
          <a:prstGeom prst="rect">
            <a:avLst/>
          </a:prstGeom>
          <a:solidFill>
            <a:srgbClr val="007AC3"/>
          </a:solidFill>
          <a:ln w="12700" cap="flat" cmpd="sng" algn="ctr">
            <a:noFill/>
            <a:prstDash val="solid"/>
            <a:miter lim="800000"/>
          </a:ln>
          <a:effectLst/>
        </p:spPr>
        <p:txBody>
          <a:bodyPr lIns="180000" tIns="108000" rIns="10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a:ea typeface="+mn-ea"/>
                <a:cs typeface="+mn-cs"/>
              </a:rPr>
              <a:t>This workshop in a box is designed to be used flexibly: please adapt it to your teams’ needs.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a:ea typeface="+mn-ea"/>
                <a:cs typeface="+mn-cs"/>
              </a:rPr>
              <a:t>You can adjust the timings and length of the workshop to suit the needs of your team.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a:ea typeface="+mn-ea"/>
                <a:cs typeface="+mn-cs"/>
              </a:rPr>
              <a:t>Please refer to the speakers notes for guidance on each slide.   </a:t>
            </a:r>
          </a:p>
        </p:txBody>
      </p:sp>
      <p:sp>
        <p:nvSpPr>
          <p:cNvPr id="8" name="Oval 7">
            <a:extLst>
              <a:ext uri="{FF2B5EF4-FFF2-40B4-BE49-F238E27FC236}">
                <a16:creationId xmlns:a16="http://schemas.microsoft.com/office/drawing/2014/main" id="{6A859A57-81FD-0C1A-85EC-D3AE73A9B444}"/>
              </a:ext>
            </a:extLst>
          </p:cNvPr>
          <p:cNvSpPr/>
          <p:nvPr/>
        </p:nvSpPr>
        <p:spPr>
          <a:xfrm>
            <a:off x="9837231" y="4627418"/>
            <a:ext cx="2105891" cy="2076088"/>
          </a:xfrm>
          <a:prstGeom prst="ellipse">
            <a:avLst/>
          </a:prstGeom>
          <a:solidFill>
            <a:schemeClr val="bg1"/>
          </a:solidFill>
          <a:ln>
            <a:solidFill>
              <a:srgbClr val="85BF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Minimalist flat vector icon for a 'workshop in a box': a simple open box combined with a small presentation easel or workshop board and one or two stylized participant figures, centered composition, thin circular border, single-color outline icon in magenta to match the slide's existing infographic icons, crisp clean lines, no gradients, no shadows, no texture, corporate timeline infographic style, high legibility at small size, fully detailed icon with transparent background">
            <a:extLst>
              <a:ext uri="{FF2B5EF4-FFF2-40B4-BE49-F238E27FC236}">
                <a16:creationId xmlns:a16="http://schemas.microsoft.com/office/drawing/2014/main" id="{B7A7A3D4-B4AA-99D4-98EB-4609CB71E4F4}"/>
              </a:ext>
            </a:extLst>
          </p:cNvPr>
          <p:cNvPicPr>
            <a:picLocks noChangeAspect="1"/>
          </p:cNvPicPr>
          <p:nvPr/>
        </p:nvPicPr>
        <p:blipFill>
          <a:blip r:embed="rId5">
            <a:duotone>
              <a:schemeClr val="accent4">
                <a:shade val="45000"/>
                <a:satMod val="135000"/>
              </a:schemeClr>
              <a:prstClr val="white"/>
            </a:duotone>
            <a:alphaModFix/>
          </a:blip>
          <a:stretch>
            <a:fillRect/>
          </a:stretch>
        </p:blipFill>
        <p:spPr>
          <a:xfrm>
            <a:off x="9683390" y="4502723"/>
            <a:ext cx="2413572" cy="2413572"/>
          </a:xfrm>
          <a:prstGeom prst="rect">
            <a:avLst/>
          </a:prstGeom>
        </p:spPr>
      </p:pic>
      <p:sp>
        <p:nvSpPr>
          <p:cNvPr id="5" name="TextBox 4">
            <a:extLst>
              <a:ext uri="{FF2B5EF4-FFF2-40B4-BE49-F238E27FC236}">
                <a16:creationId xmlns:a16="http://schemas.microsoft.com/office/drawing/2014/main" id="{90D6DE64-1841-68DB-F2B6-1709404EB672}"/>
              </a:ext>
            </a:extLst>
          </p:cNvPr>
          <p:cNvSpPr txBox="1"/>
          <p:nvPr/>
        </p:nvSpPr>
        <p:spPr>
          <a:xfrm>
            <a:off x="4006242" y="0"/>
            <a:ext cx="4770304" cy="523220"/>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For the facilitator use only </a:t>
            </a:r>
          </a:p>
        </p:txBody>
      </p:sp>
    </p:spTree>
    <p:extLst>
      <p:ext uri="{BB962C8B-B14F-4D97-AF65-F5344CB8AC3E}">
        <p14:creationId xmlns:p14="http://schemas.microsoft.com/office/powerpoint/2010/main" val="2657526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C0BE7-8A36-5E30-A93B-D3F05B79CD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1295FB-D312-24E9-E254-22C8D7F10C4E}"/>
              </a:ext>
            </a:extLst>
          </p:cNvPr>
          <p:cNvSpPr>
            <a:spLocks noGrp="1"/>
          </p:cNvSpPr>
          <p:nvPr>
            <p:ph type="title"/>
          </p:nvPr>
        </p:nvSpPr>
        <p:spPr>
          <a:xfrm>
            <a:off x="1251155" y="267307"/>
            <a:ext cx="10515600" cy="578625"/>
          </a:xfrm>
        </p:spPr>
        <p:txBody>
          <a:bodyPr>
            <a:normAutofit fontScale="90000"/>
          </a:bodyPr>
          <a:lstStyle/>
          <a:p>
            <a:r>
              <a:rPr lang="en-GB" b="1" dirty="0">
                <a:solidFill>
                  <a:srgbClr val="BF027A"/>
                </a:solidFill>
                <a:latin typeface="Arial" panose="020B0604020202020204" pitchFamily="34" charset="0"/>
                <a:cs typeface="Arial" panose="020B0604020202020204" pitchFamily="34" charset="0"/>
              </a:rPr>
              <a:t>Theme 6: Data, digital and technology</a:t>
            </a:r>
          </a:p>
        </p:txBody>
      </p:sp>
      <p:sp>
        <p:nvSpPr>
          <p:cNvPr id="5" name="Speech Bubble: Rectangle with Corners Rounded 4">
            <a:extLst>
              <a:ext uri="{FF2B5EF4-FFF2-40B4-BE49-F238E27FC236}">
                <a16:creationId xmlns:a16="http://schemas.microsoft.com/office/drawing/2014/main" id="{DE8FA643-9163-C77C-DD97-8B5EAD5B6183}"/>
              </a:ext>
            </a:extLst>
          </p:cNvPr>
          <p:cNvSpPr/>
          <p:nvPr/>
        </p:nvSpPr>
        <p:spPr>
          <a:xfrm>
            <a:off x="884088" y="1115221"/>
            <a:ext cx="6863731" cy="2145892"/>
          </a:xfrm>
          <a:prstGeom prst="wedgeRoundRectCallout">
            <a:avLst/>
          </a:prstGeom>
          <a:solidFill>
            <a:srgbClr val="A6026B"/>
          </a:solidFill>
          <a:ln>
            <a:solidFill>
              <a:srgbClr val="BF02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can make better use of data, digital and technology to improve AHP services and demonstrate their impact?</a:t>
            </a:r>
          </a:p>
        </p:txBody>
      </p:sp>
      <p:pic>
        <p:nvPicPr>
          <p:cNvPr id="7" name="Picture 6">
            <a:extLst>
              <a:ext uri="{FF2B5EF4-FFF2-40B4-BE49-F238E27FC236}">
                <a16:creationId xmlns:a16="http://schemas.microsoft.com/office/drawing/2014/main" id="{D250A7F4-739C-E661-FCF0-D28015408AB1}"/>
              </a:ext>
            </a:extLst>
          </p:cNvPr>
          <p:cNvPicPr>
            <a:picLocks noChangeAspect="1"/>
          </p:cNvPicPr>
          <p:nvPr/>
        </p:nvPicPr>
        <p:blipFill>
          <a:blip r:embed="rId2"/>
          <a:stretch>
            <a:fillRect/>
          </a:stretch>
        </p:blipFill>
        <p:spPr>
          <a:xfrm>
            <a:off x="79346" y="169491"/>
            <a:ext cx="804742" cy="774259"/>
          </a:xfrm>
          <a:prstGeom prst="rect">
            <a:avLst/>
          </a:prstGeom>
        </p:spPr>
      </p:pic>
      <p:sp>
        <p:nvSpPr>
          <p:cNvPr id="8" name="Rectangle: Rounded Corners 7">
            <a:extLst>
              <a:ext uri="{FF2B5EF4-FFF2-40B4-BE49-F238E27FC236}">
                <a16:creationId xmlns:a16="http://schemas.microsoft.com/office/drawing/2014/main" id="{7587634D-0836-1E81-7519-F0DDCCBEE480}"/>
              </a:ext>
            </a:extLst>
          </p:cNvPr>
          <p:cNvSpPr/>
          <p:nvPr/>
        </p:nvSpPr>
        <p:spPr>
          <a:xfrm>
            <a:off x="6287912" y="4021120"/>
            <a:ext cx="5572432" cy="2662484"/>
          </a:xfrm>
          <a:prstGeom prst="roundRect">
            <a:avLst/>
          </a:prstGeom>
          <a:solidFill>
            <a:srgbClr val="BE0279"/>
          </a:solidFill>
          <a:ln>
            <a:solidFill>
              <a:srgbClr val="BE02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would improve how AHPs use data, digital and technology including </a:t>
            </a:r>
            <a:r>
              <a:rPr kumimoji="0" lang="en-GB"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Artifical</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Intelligence (AI) to support people and deliver care? </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knowledge and skills will AHPs need to use data, digital and technology effectively in the future?</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do we need to get the basics right in data, digital and technology?</a:t>
            </a:r>
          </a:p>
        </p:txBody>
      </p:sp>
    </p:spTree>
    <p:extLst>
      <p:ext uri="{BB962C8B-B14F-4D97-AF65-F5344CB8AC3E}">
        <p14:creationId xmlns:p14="http://schemas.microsoft.com/office/powerpoint/2010/main" val="4223528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6E8B3-454B-6411-6F0B-039594D0523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B29838F-EC61-4F2D-44A4-401B23C3CF57}"/>
              </a:ext>
            </a:extLst>
          </p:cNvPr>
          <p:cNvPicPr>
            <a:picLocks noChangeAspect="1"/>
          </p:cNvPicPr>
          <p:nvPr/>
        </p:nvPicPr>
        <p:blipFill>
          <a:blip r:embed="rId3"/>
          <a:stretch>
            <a:fillRect/>
          </a:stretch>
        </p:blipFill>
        <p:spPr>
          <a:xfrm>
            <a:off x="79346" y="169491"/>
            <a:ext cx="804742" cy="774259"/>
          </a:xfrm>
          <a:prstGeom prst="rect">
            <a:avLst/>
          </a:prstGeom>
        </p:spPr>
      </p:pic>
      <p:sp>
        <p:nvSpPr>
          <p:cNvPr id="2" name="TextBox 1">
            <a:extLst>
              <a:ext uri="{FF2B5EF4-FFF2-40B4-BE49-F238E27FC236}">
                <a16:creationId xmlns:a16="http://schemas.microsoft.com/office/drawing/2014/main" id="{FB5D3CA9-1AF1-4D4E-C6A6-E127CF2EDA5B}"/>
              </a:ext>
            </a:extLst>
          </p:cNvPr>
          <p:cNvSpPr txBox="1"/>
          <p:nvPr/>
        </p:nvSpPr>
        <p:spPr>
          <a:xfrm flipH="1">
            <a:off x="1261508" y="235864"/>
            <a:ext cx="8997355" cy="707886"/>
          </a:xfrm>
          <a:prstGeom prst="rect">
            <a:avLst/>
          </a:prstGeom>
          <a:noFill/>
        </p:spPr>
        <p:txBody>
          <a:bodyPr wrap="square" rtlCol="0">
            <a:spAutoFit/>
          </a:bodyPr>
          <a:lstStyle/>
          <a:p>
            <a:r>
              <a:rPr lang="en-GB" sz="4000" b="1">
                <a:solidFill>
                  <a:srgbClr val="C50C81"/>
                </a:solidFill>
                <a:latin typeface="Arial" panose="020B0604020202020204" pitchFamily="34" charset="0"/>
                <a:cs typeface="Arial" panose="020B0604020202020204" pitchFamily="34" charset="0"/>
              </a:rPr>
              <a:t>Feedback &amp; next steps</a:t>
            </a:r>
          </a:p>
        </p:txBody>
      </p:sp>
      <p:pic>
        <p:nvPicPr>
          <p:cNvPr id="5" name="Picture 4">
            <a:extLst>
              <a:ext uri="{FF2B5EF4-FFF2-40B4-BE49-F238E27FC236}">
                <a16:creationId xmlns:a16="http://schemas.microsoft.com/office/drawing/2014/main" id="{13E95551-8BC1-C483-57C6-C112A1425212}"/>
              </a:ext>
            </a:extLst>
          </p:cNvPr>
          <p:cNvPicPr>
            <a:picLocks noChangeAspect="1"/>
          </p:cNvPicPr>
          <p:nvPr/>
        </p:nvPicPr>
        <p:blipFill>
          <a:blip r:embed="rId4"/>
          <a:stretch>
            <a:fillRect/>
          </a:stretch>
        </p:blipFill>
        <p:spPr>
          <a:xfrm>
            <a:off x="6611109" y="2078053"/>
            <a:ext cx="3997620" cy="123575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886BEDE-16C0-04FC-BD98-D0E98BAABFA6}"/>
              </a:ext>
            </a:extLst>
          </p:cNvPr>
          <p:cNvPicPr>
            <a:picLocks noChangeAspect="1"/>
          </p:cNvPicPr>
          <p:nvPr/>
        </p:nvPicPr>
        <p:blipFill>
          <a:blip r:embed="rId5"/>
          <a:stretch>
            <a:fillRect/>
          </a:stretch>
        </p:blipFill>
        <p:spPr>
          <a:xfrm>
            <a:off x="10184584" y="4972726"/>
            <a:ext cx="1438206" cy="157754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TextBox 8">
            <a:extLst>
              <a:ext uri="{FF2B5EF4-FFF2-40B4-BE49-F238E27FC236}">
                <a16:creationId xmlns:a16="http://schemas.microsoft.com/office/drawing/2014/main" id="{8250E524-3650-300F-DE7F-EF9EE7AD0F76}"/>
              </a:ext>
            </a:extLst>
          </p:cNvPr>
          <p:cNvSpPr txBox="1"/>
          <p:nvPr/>
        </p:nvSpPr>
        <p:spPr>
          <a:xfrm>
            <a:off x="6700475" y="3795199"/>
            <a:ext cx="3818888" cy="923330"/>
          </a:xfrm>
          <a:prstGeom prst="rect">
            <a:avLst/>
          </a:prstGeom>
          <a:noFill/>
        </p:spPr>
        <p:txBody>
          <a:bodyPr wrap="square" rtlCol="0">
            <a:spAutoFit/>
          </a:bodyPr>
          <a:lstStyle/>
          <a:p>
            <a:r>
              <a:rPr lang="en-GB" b="1" dirty="0">
                <a:solidFill>
                  <a:srgbClr val="007AC3"/>
                </a:solidFill>
              </a:rPr>
              <a:t>https://www.england.nhs.uk/email-bulletins/chief-allied-health-professions-bulletin/</a:t>
            </a:r>
          </a:p>
        </p:txBody>
      </p:sp>
      <p:pic>
        <p:nvPicPr>
          <p:cNvPr id="10" name="Picture 9">
            <a:extLst>
              <a:ext uri="{FF2B5EF4-FFF2-40B4-BE49-F238E27FC236}">
                <a16:creationId xmlns:a16="http://schemas.microsoft.com/office/drawing/2014/main" id="{9B753ABA-2871-5734-AD5E-E998272BCA48}"/>
              </a:ext>
            </a:extLst>
          </p:cNvPr>
          <p:cNvPicPr>
            <a:picLocks noChangeAspect="1"/>
          </p:cNvPicPr>
          <p:nvPr/>
        </p:nvPicPr>
        <p:blipFill>
          <a:blip r:embed="rId6"/>
          <a:stretch>
            <a:fillRect/>
          </a:stretch>
        </p:blipFill>
        <p:spPr>
          <a:xfrm>
            <a:off x="569210" y="4357103"/>
            <a:ext cx="4780808" cy="2265033"/>
          </a:xfrm>
          <a:prstGeom prst="rect">
            <a:avLst/>
          </a:prstGeom>
        </p:spPr>
      </p:pic>
      <p:pic>
        <p:nvPicPr>
          <p:cNvPr id="11" name="Picture 10">
            <a:extLst>
              <a:ext uri="{FF2B5EF4-FFF2-40B4-BE49-F238E27FC236}">
                <a16:creationId xmlns:a16="http://schemas.microsoft.com/office/drawing/2014/main" id="{57B37898-E0E0-1D94-27DA-E139A59A0F89}"/>
              </a:ext>
            </a:extLst>
          </p:cNvPr>
          <p:cNvPicPr>
            <a:picLocks noChangeAspect="1"/>
          </p:cNvPicPr>
          <p:nvPr/>
        </p:nvPicPr>
        <p:blipFill>
          <a:blip r:embed="rId7"/>
          <a:srcRect l="8041" t="4962" r="7428" b="9134"/>
          <a:stretch>
            <a:fillRect/>
          </a:stretch>
        </p:blipFill>
        <p:spPr>
          <a:xfrm>
            <a:off x="4442746" y="4972726"/>
            <a:ext cx="1531533" cy="157754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Rectangle: Rounded Corners 6">
            <a:extLst>
              <a:ext uri="{FF2B5EF4-FFF2-40B4-BE49-F238E27FC236}">
                <a16:creationId xmlns:a16="http://schemas.microsoft.com/office/drawing/2014/main" id="{C1B2FA03-A70B-5A8D-8A4A-262366F1CAD2}"/>
              </a:ext>
            </a:extLst>
          </p:cNvPr>
          <p:cNvSpPr/>
          <p:nvPr/>
        </p:nvSpPr>
        <p:spPr>
          <a:xfrm>
            <a:off x="311745" y="2006418"/>
            <a:ext cx="5662534" cy="1057453"/>
          </a:xfrm>
          <a:prstGeom prst="round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7AC3"/>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AC3"/>
                </a:solidFill>
                <a:effectLst/>
                <a:uLnTx/>
                <a:uFillTx/>
                <a:latin typeface="Arial" panose="020B0604020202020204" pitchFamily="34" charset="0"/>
                <a:ea typeface="+mn-ea"/>
                <a:cs typeface="Arial" panose="020B0604020202020204" pitchFamily="34" charset="0"/>
              </a:rPr>
              <a:t>Everyone's voice matters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AC3"/>
                </a:solidFill>
                <a:effectLst/>
                <a:uLnTx/>
                <a:uFillTx/>
                <a:latin typeface="Arial" panose="020B0604020202020204" pitchFamily="34" charset="0"/>
                <a:ea typeface="+mn-ea"/>
                <a:cs typeface="Arial" panose="020B0604020202020204" pitchFamily="34" charset="0"/>
              </a:rPr>
              <a:t>Share the survey with colleagues, student’s, patients and friends and family </a:t>
            </a:r>
          </a:p>
          <a:p>
            <a:pPr algn="ctr"/>
            <a:endParaRPr lang="en-GB" dirty="0"/>
          </a:p>
        </p:txBody>
      </p:sp>
      <p:sp>
        <p:nvSpPr>
          <p:cNvPr id="13" name="Rectangle: Rounded Corners 12">
            <a:extLst>
              <a:ext uri="{FF2B5EF4-FFF2-40B4-BE49-F238E27FC236}">
                <a16:creationId xmlns:a16="http://schemas.microsoft.com/office/drawing/2014/main" id="{DE2CC65B-00EB-8949-F915-EB4DD9082F21}"/>
              </a:ext>
            </a:extLst>
          </p:cNvPr>
          <p:cNvSpPr/>
          <p:nvPr/>
        </p:nvSpPr>
        <p:spPr>
          <a:xfrm>
            <a:off x="336992" y="3236457"/>
            <a:ext cx="5662534" cy="835432"/>
          </a:xfrm>
          <a:prstGeom prst="round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cs typeface="Arial"/>
              </a:rPr>
              <a:t> </a:t>
            </a:r>
            <a:r>
              <a:rPr lang="en-GB" b="1" dirty="0">
                <a:solidFill>
                  <a:srgbClr val="007AC3"/>
                </a:solidFill>
                <a:latin typeface="Arial" panose="020B0604020202020204" pitchFamily="34" charset="0"/>
                <a:cs typeface="Arial" panose="020B0604020202020204" pitchFamily="34" charset="0"/>
              </a:rPr>
              <a:t>Use the same survey to share what is important to you</a:t>
            </a:r>
            <a:endParaRPr lang="en-GB" b="1" dirty="0">
              <a:cs typeface="Arial"/>
            </a:endParaRPr>
          </a:p>
        </p:txBody>
      </p:sp>
      <p:sp>
        <p:nvSpPr>
          <p:cNvPr id="14" name="TextBox 13">
            <a:extLst>
              <a:ext uri="{FF2B5EF4-FFF2-40B4-BE49-F238E27FC236}">
                <a16:creationId xmlns:a16="http://schemas.microsoft.com/office/drawing/2014/main" id="{6F58C20F-2B21-E811-0DFD-1E691C88BCDF}"/>
              </a:ext>
            </a:extLst>
          </p:cNvPr>
          <p:cNvSpPr txBox="1"/>
          <p:nvPr/>
        </p:nvSpPr>
        <p:spPr>
          <a:xfrm flipH="1">
            <a:off x="400809" y="1259166"/>
            <a:ext cx="5662535" cy="461665"/>
          </a:xfrm>
          <a:prstGeom prst="rect">
            <a:avLst/>
          </a:prstGeom>
          <a:noFill/>
          <a:ln>
            <a:solidFill>
              <a:schemeClr val="accent1"/>
            </a:solidFill>
          </a:ln>
        </p:spPr>
        <p:txBody>
          <a:bodyPr wrap="square" rtlCol="0">
            <a:spAutoFit/>
          </a:bodyPr>
          <a:lstStyle/>
          <a:p>
            <a:r>
              <a:rPr lang="en-GB" sz="2400" b="1">
                <a:solidFill>
                  <a:srgbClr val="007AC3"/>
                </a:solidFill>
                <a:latin typeface="Arial" panose="020B0604020202020204" pitchFamily="34" charset="0"/>
                <a:cs typeface="Arial" panose="020B0604020202020204" pitchFamily="34" charset="0"/>
              </a:rPr>
              <a:t>Spread the word about the survey</a:t>
            </a:r>
          </a:p>
        </p:txBody>
      </p:sp>
      <p:sp>
        <p:nvSpPr>
          <p:cNvPr id="15" name="TextBox 14">
            <a:extLst>
              <a:ext uri="{FF2B5EF4-FFF2-40B4-BE49-F238E27FC236}">
                <a16:creationId xmlns:a16="http://schemas.microsoft.com/office/drawing/2014/main" id="{E72DAFBE-64B3-2463-339F-E4F3143824CD}"/>
              </a:ext>
            </a:extLst>
          </p:cNvPr>
          <p:cNvSpPr txBox="1"/>
          <p:nvPr/>
        </p:nvSpPr>
        <p:spPr>
          <a:xfrm flipH="1">
            <a:off x="6439064" y="1258457"/>
            <a:ext cx="5662531" cy="461665"/>
          </a:xfrm>
          <a:prstGeom prst="rect">
            <a:avLst/>
          </a:prstGeom>
          <a:noFill/>
          <a:ln>
            <a:solidFill>
              <a:schemeClr val="accent1"/>
            </a:solidFill>
          </a:ln>
        </p:spPr>
        <p:txBody>
          <a:bodyPr wrap="square" rtlCol="0">
            <a:spAutoFit/>
          </a:bodyPr>
          <a:lstStyle/>
          <a:p>
            <a:r>
              <a:rPr lang="en-GB" sz="2400" b="1" dirty="0">
                <a:solidFill>
                  <a:srgbClr val="007AC3"/>
                </a:solidFill>
                <a:latin typeface="Arial" panose="020B0604020202020204" pitchFamily="34" charset="0"/>
                <a:cs typeface="Arial" panose="020B0604020202020204" pitchFamily="34" charset="0"/>
              </a:rPr>
              <a:t>Stay connected and receive updates</a:t>
            </a:r>
          </a:p>
        </p:txBody>
      </p:sp>
      <p:cxnSp>
        <p:nvCxnSpPr>
          <p:cNvPr id="17" name="Straight Connector 16">
            <a:extLst>
              <a:ext uri="{FF2B5EF4-FFF2-40B4-BE49-F238E27FC236}">
                <a16:creationId xmlns:a16="http://schemas.microsoft.com/office/drawing/2014/main" id="{8097249D-4B43-B721-5C77-D8A78D96BBA0}"/>
              </a:ext>
            </a:extLst>
          </p:cNvPr>
          <p:cNvCxnSpPr/>
          <p:nvPr/>
        </p:nvCxnSpPr>
        <p:spPr>
          <a:xfrm>
            <a:off x="6350000" y="1259166"/>
            <a:ext cx="0" cy="536297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1263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081B00C6-1B2D-96AD-E517-B92114BBA524}"/>
            </a:ext>
          </a:extLst>
        </p:cNvPr>
        <p:cNvGrpSpPr/>
        <p:nvPr/>
      </p:nvGrpSpPr>
      <p:grpSpPr>
        <a:xfrm>
          <a:off x="0" y="0"/>
          <a:ext cx="0" cy="0"/>
          <a:chOff x="0" y="0"/>
          <a:chExt cx="0" cy="0"/>
        </a:xfrm>
      </p:grpSpPr>
      <p:pic>
        <p:nvPicPr>
          <p:cNvPr id="13" name="Picture 12" descr="A picture containing clipart&#10;&#10;Description generated with very high confidence">
            <a:extLst>
              <a:ext uri="{FF2B5EF4-FFF2-40B4-BE49-F238E27FC236}">
                <a16:creationId xmlns:a16="http://schemas.microsoft.com/office/drawing/2014/main" id="{35716842-CFAD-323D-9103-6220559364DF}"/>
              </a:ext>
            </a:extLst>
          </p:cNvPr>
          <p:cNvPicPr>
            <a:picLocks noChangeAspect="1"/>
          </p:cNvPicPr>
          <p:nvPr/>
        </p:nvPicPr>
        <p:blipFill>
          <a:blip r:embed="rId3"/>
          <a:stretch>
            <a:fillRect/>
          </a:stretch>
        </p:blipFill>
        <p:spPr>
          <a:xfrm>
            <a:off x="11072957" y="93053"/>
            <a:ext cx="1075001" cy="434135"/>
          </a:xfrm>
          <a:prstGeom prst="rect">
            <a:avLst/>
          </a:prstGeom>
          <a:ln w="38100">
            <a:noFill/>
          </a:ln>
        </p:spPr>
      </p:pic>
      <p:sp>
        <p:nvSpPr>
          <p:cNvPr id="2" name="TextBox 1">
            <a:extLst>
              <a:ext uri="{FF2B5EF4-FFF2-40B4-BE49-F238E27FC236}">
                <a16:creationId xmlns:a16="http://schemas.microsoft.com/office/drawing/2014/main" id="{4D71346A-6016-B0A8-4F7A-69D58B89721A}"/>
              </a:ext>
            </a:extLst>
          </p:cNvPr>
          <p:cNvSpPr txBox="1"/>
          <p:nvPr/>
        </p:nvSpPr>
        <p:spPr>
          <a:xfrm>
            <a:off x="1527094" y="274021"/>
            <a:ext cx="66828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7AC3"/>
                </a:solidFill>
                <a:effectLst/>
                <a:uLnTx/>
                <a:uFillTx/>
                <a:latin typeface="Arial" panose="020B0604020202020204" pitchFamily="34" charset="0"/>
                <a:ea typeface="+mn-ea"/>
                <a:cs typeface="Arial" panose="020B0604020202020204" pitchFamily="34" charset="0"/>
              </a:rPr>
              <a:t>Your role as a facilitator</a:t>
            </a:r>
          </a:p>
        </p:txBody>
      </p:sp>
      <p:sp>
        <p:nvSpPr>
          <p:cNvPr id="3" name="TextBox 2">
            <a:extLst>
              <a:ext uri="{FF2B5EF4-FFF2-40B4-BE49-F238E27FC236}">
                <a16:creationId xmlns:a16="http://schemas.microsoft.com/office/drawing/2014/main" id="{2C418405-EFD3-FF5F-BF22-C3EEDDCC4E1B}"/>
              </a:ext>
            </a:extLst>
          </p:cNvPr>
          <p:cNvSpPr txBox="1"/>
          <p:nvPr/>
        </p:nvSpPr>
        <p:spPr>
          <a:xfrm>
            <a:off x="441404" y="1497965"/>
            <a:ext cx="11309191" cy="5262979"/>
          </a:xfrm>
          <a:prstGeom prst="rect">
            <a:avLst/>
          </a:prstGeom>
          <a:noFill/>
          <a:ln w="28575">
            <a:solidFill>
              <a:srgbClr val="0070C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25563"/>
                </a:solidFill>
                <a:effectLst/>
                <a:uLnTx/>
                <a:uFillTx/>
                <a:latin typeface="Arial"/>
                <a:ea typeface="+mn-ea"/>
                <a:cs typeface="Arial"/>
              </a:rPr>
              <a:t>You don’t need to be an expert to run these sessions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425563"/>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25563"/>
                </a:solidFill>
                <a:effectLst/>
                <a:uLnTx/>
                <a:uFillTx/>
                <a:latin typeface="Arial"/>
                <a:ea typeface="+mn-ea"/>
                <a:cs typeface="Arial"/>
              </a:rPr>
              <a:t>Your role is to: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2400" dirty="0">
                <a:solidFill>
                  <a:srgbClr val="425563"/>
                </a:solidFill>
                <a:latin typeface="Arial"/>
                <a:cs typeface="Arial"/>
              </a:rPr>
              <a:t>Help your team connect around the new AHP framework</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dirty="0">
                <a:ln>
                  <a:noFill/>
                </a:ln>
                <a:solidFill>
                  <a:srgbClr val="425563"/>
                </a:solidFill>
                <a:effectLst/>
                <a:uLnTx/>
                <a:uFillTx/>
                <a:latin typeface="Arial"/>
                <a:ea typeface="+mn-ea"/>
                <a:cs typeface="Arial"/>
              </a:rPr>
              <a:t>Guide the conversation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2400" dirty="0">
                <a:solidFill>
                  <a:srgbClr val="425563"/>
                </a:solidFill>
                <a:latin typeface="Arial"/>
                <a:cs typeface="Arial"/>
              </a:rPr>
              <a:t>Encourage everyone to contribute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dirty="0">
                <a:ln>
                  <a:noFill/>
                </a:ln>
                <a:solidFill>
                  <a:srgbClr val="425563"/>
                </a:solidFill>
                <a:effectLst/>
                <a:uLnTx/>
                <a:uFillTx/>
                <a:latin typeface="Arial"/>
                <a:ea typeface="+mn-ea"/>
                <a:cs typeface="Arial"/>
              </a:rPr>
              <a:t>Capture people's ideas and thoughts in the online survey </a:t>
            </a:r>
          </a:p>
          <a:p>
            <a:pPr marR="0" lvl="0" algn="l" defTabSz="914400" rtl="0" eaLnBrk="1" fontAlgn="auto" latinLnBrk="0" hangingPunct="1">
              <a:lnSpc>
                <a:spcPct val="100000"/>
              </a:lnSpc>
              <a:spcBef>
                <a:spcPts val="0"/>
              </a:spcBef>
              <a:spcAft>
                <a:spcPts val="0"/>
              </a:spcAft>
              <a:buClrTx/>
              <a:buSzTx/>
              <a:tabLst/>
              <a:defRPr/>
            </a:pPr>
            <a:endParaRPr lang="en-GB" sz="2400" dirty="0">
              <a:solidFill>
                <a:srgbClr val="425563"/>
              </a:solidFill>
              <a:latin typeface="Arial"/>
              <a:cs typeface="Arial"/>
            </a:endParaRPr>
          </a:p>
          <a:p>
            <a:pPr marR="0" lvl="0" algn="l" defTabSz="914400" rtl="0" eaLnBrk="1" fontAlgn="auto" latinLnBrk="0" hangingPunct="1">
              <a:lnSpc>
                <a:spcPct val="100000"/>
              </a:lnSpc>
              <a:spcBef>
                <a:spcPts val="0"/>
              </a:spcBef>
              <a:spcAft>
                <a:spcPts val="0"/>
              </a:spcAft>
              <a:buClrTx/>
              <a:buSzTx/>
              <a:tabLst/>
              <a:defRPr/>
            </a:pPr>
            <a:r>
              <a:rPr lang="en-GB" sz="2400" dirty="0">
                <a:solidFill>
                  <a:srgbClr val="425563"/>
                </a:solidFill>
                <a:latin typeface="Arial"/>
                <a:cs typeface="Arial"/>
              </a:rPr>
              <a:t>Sessions can be virtually or in person </a:t>
            </a:r>
          </a:p>
          <a:p>
            <a:pPr marR="0" lvl="0" algn="l"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dirty="0">
                <a:ln>
                  <a:noFill/>
                </a:ln>
                <a:solidFill>
                  <a:srgbClr val="425563"/>
                </a:solidFill>
                <a:effectLst/>
                <a:uLnTx/>
                <a:uFillTx/>
                <a:latin typeface="Arial"/>
                <a:ea typeface="+mn-ea"/>
                <a:cs typeface="Arial"/>
              </a:rPr>
              <a:t>You will need:</a:t>
            </a:r>
          </a:p>
          <a:p>
            <a:pPr marR="0" lvl="0" algn="l" defTabSz="9144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srgbClr val="425563"/>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425563"/>
                </a:solidFill>
                <a:effectLst/>
                <a:uLnTx/>
                <a:uFillTx/>
                <a:latin typeface="Arial"/>
                <a:ea typeface="+mn-ea"/>
                <a:cs typeface="Arial"/>
              </a:rPr>
              <a:t>A laptop/ computer to run the session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425563"/>
                </a:solidFill>
                <a:effectLst/>
                <a:uLnTx/>
                <a:uFillTx/>
                <a:latin typeface="Arial"/>
                <a:ea typeface="+mn-ea"/>
                <a:cs typeface="Arial"/>
              </a:rPr>
              <a:t>Access to online meeting platform or projector to display the slides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2400" dirty="0">
                <a:solidFill>
                  <a:srgbClr val="425563"/>
                </a:solidFill>
                <a:latin typeface="Arial"/>
                <a:cs typeface="Arial"/>
              </a:rPr>
              <a:t>Access to the online form to capture peoples feedback (mobile or laptop) </a:t>
            </a:r>
            <a:endParaRPr kumimoji="0" lang="en-GB" sz="2400" b="0" i="0" u="none" strike="noStrike" kern="1200" cap="none" spc="0" normalizeH="0" baseline="0" noProof="0" dirty="0">
              <a:ln>
                <a:noFill/>
              </a:ln>
              <a:solidFill>
                <a:srgbClr val="425563"/>
              </a:solidFill>
              <a:effectLst/>
              <a:uLnTx/>
              <a:uFillTx/>
              <a:latin typeface="Arial"/>
              <a:ea typeface="+mn-ea"/>
              <a:cs typeface="Arial"/>
            </a:endParaRPr>
          </a:p>
        </p:txBody>
      </p:sp>
      <p:pic>
        <p:nvPicPr>
          <p:cNvPr id="4" name="Picture 2" descr="Shape&#10;&#10;Description automatically generated">
            <a:extLst>
              <a:ext uri="{FF2B5EF4-FFF2-40B4-BE49-F238E27FC236}">
                <a16:creationId xmlns:a16="http://schemas.microsoft.com/office/drawing/2014/main" id="{DEB14E0E-96ED-6B2D-53C0-304DF1BED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68" y="184351"/>
            <a:ext cx="1257300" cy="12096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223C26-D783-1AB7-69C9-94E7AAF53DD9}"/>
              </a:ext>
            </a:extLst>
          </p:cNvPr>
          <p:cNvSpPr txBox="1"/>
          <p:nvPr/>
        </p:nvSpPr>
        <p:spPr>
          <a:xfrm>
            <a:off x="4522609" y="-77259"/>
            <a:ext cx="4770304" cy="523220"/>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For the facilitator use only </a:t>
            </a:r>
          </a:p>
        </p:txBody>
      </p:sp>
    </p:spTree>
    <p:extLst>
      <p:ext uri="{BB962C8B-B14F-4D97-AF65-F5344CB8AC3E}">
        <p14:creationId xmlns:p14="http://schemas.microsoft.com/office/powerpoint/2010/main" val="480519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13F0B-7639-094D-34F6-F66410385267}"/>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358C9503-889F-7B0F-2CAE-32B2F3551837}"/>
              </a:ext>
            </a:extLst>
          </p:cNvPr>
          <p:cNvSpPr/>
          <p:nvPr/>
        </p:nvSpPr>
        <p:spPr>
          <a:xfrm>
            <a:off x="274109" y="3525624"/>
            <a:ext cx="6278849"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B01F74"/>
                </a:solidFill>
                <a:effectLst/>
                <a:uLnTx/>
                <a:uFillTx/>
                <a:latin typeface="Arial" panose="020B0604020202020204" pitchFamily="34" charset="0"/>
                <a:ea typeface="+mn-ea"/>
                <a:cs typeface="Arial" panose="020B0604020202020204" pitchFamily="34" charset="0"/>
              </a:rPr>
              <a:t>Workshop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B01F74"/>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B01F74"/>
                </a:solidFill>
                <a:effectLst/>
                <a:uLnTx/>
                <a:uFillTx/>
                <a:latin typeface="Arial" panose="020B0604020202020204" pitchFamily="34" charset="0"/>
                <a:ea typeface="+mn-ea"/>
                <a:cs typeface="Arial" panose="020B0604020202020204" pitchFamily="34" charset="0"/>
              </a:rPr>
              <a:t>Date: </a:t>
            </a:r>
          </a:p>
        </p:txBody>
      </p:sp>
      <p:pic>
        <p:nvPicPr>
          <p:cNvPr id="10" name="Picture 9" descr="A picture containing shape&#10;&#10;Description automatically generated">
            <a:extLst>
              <a:ext uri="{FF2B5EF4-FFF2-40B4-BE49-F238E27FC236}">
                <a16:creationId xmlns:a16="http://schemas.microsoft.com/office/drawing/2014/main" id="{1AD1D3F0-6443-D802-4916-37D8387F8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850" y="-876526"/>
            <a:ext cx="8491413" cy="8611051"/>
          </a:xfrm>
          <a:prstGeom prst="rect">
            <a:avLst/>
          </a:prstGeom>
        </p:spPr>
      </p:pic>
      <p:sp>
        <p:nvSpPr>
          <p:cNvPr id="3" name="Rectangle 2">
            <a:extLst>
              <a:ext uri="{FF2B5EF4-FFF2-40B4-BE49-F238E27FC236}">
                <a16:creationId xmlns:a16="http://schemas.microsoft.com/office/drawing/2014/main" id="{565B3CFA-4EEE-1684-EC7E-B254C1CD67A1}"/>
              </a:ext>
            </a:extLst>
          </p:cNvPr>
          <p:cNvSpPr/>
          <p:nvPr/>
        </p:nvSpPr>
        <p:spPr>
          <a:xfrm rot="16200000">
            <a:off x="7107810" y="1027522"/>
            <a:ext cx="7051250" cy="4996206"/>
          </a:xfrm>
          <a:prstGeom prst="rect">
            <a:avLst/>
          </a:prstGeom>
          <a:gradFill>
            <a:gsLst>
              <a:gs pos="0">
                <a:schemeClr val="accent1">
                  <a:lumMod val="5000"/>
                  <a:lumOff val="95000"/>
                  <a:alpha val="0"/>
                </a:schemeClr>
              </a:gs>
              <a:gs pos="34000">
                <a:schemeClr val="bg1">
                  <a:alpha val="25000"/>
                </a:schemeClr>
              </a:gs>
              <a:gs pos="67000">
                <a:schemeClr val="bg1">
                  <a:alpha val="50000"/>
                </a:schemeClr>
              </a:gs>
              <a:gs pos="87000">
                <a:schemeClr val="bg1">
                  <a:alpha val="71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23FE88-BACB-B2C4-3444-050E2B6CD7AC}"/>
              </a:ext>
            </a:extLst>
          </p:cNvPr>
          <p:cNvSpPr txBox="1"/>
          <p:nvPr/>
        </p:nvSpPr>
        <p:spPr>
          <a:xfrm>
            <a:off x="274109" y="225230"/>
            <a:ext cx="6973185" cy="2123658"/>
          </a:xfrm>
          <a:prstGeom prst="rect">
            <a:avLst/>
          </a:prstGeom>
          <a:noFill/>
          <a:ln>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7AC3"/>
                </a:solidFill>
                <a:effectLst/>
                <a:uLnTx/>
                <a:uFillTx/>
                <a:latin typeface="Arial"/>
                <a:ea typeface="+mn-ea"/>
                <a:cs typeface="Arial"/>
              </a:rPr>
              <a:t>The AHP Framework for System Impact for England 2027- 2032</a:t>
            </a:r>
          </a:p>
        </p:txBody>
      </p:sp>
    </p:spTree>
    <p:extLst>
      <p:ext uri="{BB962C8B-B14F-4D97-AF65-F5344CB8AC3E}">
        <p14:creationId xmlns:p14="http://schemas.microsoft.com/office/powerpoint/2010/main" val="4160395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3A83B-409E-D175-0D7D-3A53F26AD9C5}"/>
            </a:ext>
          </a:extLst>
        </p:cNvPr>
        <p:cNvGrpSpPr/>
        <p:nvPr/>
      </p:nvGrpSpPr>
      <p:grpSpPr>
        <a:xfrm>
          <a:off x="0" y="0"/>
          <a:ext cx="0" cy="0"/>
          <a:chOff x="0" y="0"/>
          <a:chExt cx="0" cy="0"/>
        </a:xfrm>
      </p:grpSpPr>
      <p:pic>
        <p:nvPicPr>
          <p:cNvPr id="4" name="Picture 2" descr="Shape&#10;&#10;Description automatically generated">
            <a:extLst>
              <a:ext uri="{FF2B5EF4-FFF2-40B4-BE49-F238E27FC236}">
                <a16:creationId xmlns:a16="http://schemas.microsoft.com/office/drawing/2014/main" id="{592CC5A3-0FBA-2F22-6046-DF7F4A299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568" y="154854"/>
            <a:ext cx="1257300" cy="12096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64D142-BE90-5CA3-2072-CB4D07C0F914}"/>
              </a:ext>
            </a:extLst>
          </p:cNvPr>
          <p:cNvSpPr txBox="1"/>
          <p:nvPr/>
        </p:nvSpPr>
        <p:spPr>
          <a:xfrm>
            <a:off x="1613838" y="247334"/>
            <a:ext cx="97424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Agenda</a:t>
            </a:r>
          </a:p>
        </p:txBody>
      </p:sp>
      <p:graphicFrame>
        <p:nvGraphicFramePr>
          <p:cNvPr id="14" name="Table 13">
            <a:extLst>
              <a:ext uri="{FF2B5EF4-FFF2-40B4-BE49-F238E27FC236}">
                <a16:creationId xmlns:a16="http://schemas.microsoft.com/office/drawing/2014/main" id="{BBA2F45D-2652-9C2A-21D6-EAECD195A83B}"/>
              </a:ext>
            </a:extLst>
          </p:cNvPr>
          <p:cNvGraphicFramePr>
            <a:graphicFrameLocks noGrp="1"/>
          </p:cNvGraphicFramePr>
          <p:nvPr>
            <p:extLst>
              <p:ext uri="{D42A27DB-BD31-4B8C-83A1-F6EECF244321}">
                <p14:modId xmlns:p14="http://schemas.microsoft.com/office/powerpoint/2010/main" val="4010875323"/>
              </p:ext>
            </p:extLst>
          </p:nvPr>
        </p:nvGraphicFramePr>
        <p:xfrm>
          <a:off x="576336" y="2159288"/>
          <a:ext cx="10779922" cy="2927783"/>
        </p:xfrm>
        <a:graphic>
          <a:graphicData uri="http://schemas.openxmlformats.org/drawingml/2006/table">
            <a:tbl>
              <a:tblPr firstRow="1">
                <a:tableStyleId>{00A15C55-8517-42AA-B614-E9B94910E393}</a:tableStyleId>
              </a:tblPr>
              <a:tblGrid>
                <a:gridCol w="3838766">
                  <a:extLst>
                    <a:ext uri="{9D8B030D-6E8A-4147-A177-3AD203B41FA5}">
                      <a16:colId xmlns:a16="http://schemas.microsoft.com/office/drawing/2014/main" val="3863927620"/>
                    </a:ext>
                  </a:extLst>
                </a:gridCol>
                <a:gridCol w="4442651">
                  <a:extLst>
                    <a:ext uri="{9D8B030D-6E8A-4147-A177-3AD203B41FA5}">
                      <a16:colId xmlns:a16="http://schemas.microsoft.com/office/drawing/2014/main" val="1534203418"/>
                    </a:ext>
                  </a:extLst>
                </a:gridCol>
                <a:gridCol w="1321463">
                  <a:extLst>
                    <a:ext uri="{9D8B030D-6E8A-4147-A177-3AD203B41FA5}">
                      <a16:colId xmlns:a16="http://schemas.microsoft.com/office/drawing/2014/main" val="354988418"/>
                    </a:ext>
                  </a:extLst>
                </a:gridCol>
                <a:gridCol w="1177042">
                  <a:extLst>
                    <a:ext uri="{9D8B030D-6E8A-4147-A177-3AD203B41FA5}">
                      <a16:colId xmlns:a16="http://schemas.microsoft.com/office/drawing/2014/main" val="1218874960"/>
                    </a:ext>
                  </a:extLst>
                </a:gridCol>
              </a:tblGrid>
              <a:tr h="419405">
                <a:tc>
                  <a:txBody>
                    <a:bodyPr/>
                    <a:lstStyle/>
                    <a:p>
                      <a:r>
                        <a:rPr lang="en-GB" sz="1600">
                          <a:latin typeface="Arial" panose="020B0604020202020204" pitchFamily="34" charset="0"/>
                          <a:cs typeface="Arial" panose="020B0604020202020204" pitchFamily="34" charset="0"/>
                        </a:rPr>
                        <a:t>Item</a:t>
                      </a:r>
                    </a:p>
                  </a:txBody>
                  <a:tcPr>
                    <a:lnL w="12700" cap="flat" cmpd="sng" algn="ctr">
                      <a:solidFill>
                        <a:srgbClr val="007AC3"/>
                      </a:solidFill>
                      <a:prstDash val="solid"/>
                      <a:round/>
                      <a:headEnd type="none" w="med" len="med"/>
                      <a:tailEnd type="none" w="med" len="med"/>
                    </a:lnL>
                    <a:lnR w="12700" cap="flat" cmpd="sng" algn="ctr">
                      <a:solidFill>
                        <a:srgbClr val="007AC3"/>
                      </a:solidFill>
                      <a:prstDash val="solid"/>
                      <a:round/>
                      <a:headEnd type="none" w="med" len="med"/>
                      <a:tailEnd type="none" w="med" len="med"/>
                    </a:lnR>
                    <a:lnT w="12700" cap="flat" cmpd="sng" algn="ctr">
                      <a:solidFill>
                        <a:srgbClr val="007AC3"/>
                      </a:solidFill>
                      <a:prstDash val="solid"/>
                      <a:round/>
                      <a:headEnd type="none" w="med" len="med"/>
                      <a:tailEnd type="none" w="med" len="med"/>
                    </a:lnT>
                    <a:lnB w="12700" cap="flat" cmpd="sng" algn="ctr">
                      <a:solidFill>
                        <a:srgbClr val="007AC3"/>
                      </a:solidFill>
                      <a:prstDash val="solid"/>
                      <a:round/>
                      <a:headEnd type="none" w="med" len="med"/>
                      <a:tailEnd type="none" w="med" len="med"/>
                    </a:lnB>
                    <a:solidFill>
                      <a:srgbClr val="007AC3"/>
                    </a:solidFill>
                  </a:tcPr>
                </a:tc>
                <a:tc>
                  <a:txBody>
                    <a:bodyPr/>
                    <a:lstStyle/>
                    <a:p>
                      <a:r>
                        <a:rPr lang="en-GB" sz="1600">
                          <a:latin typeface="Arial" panose="020B0604020202020204" pitchFamily="34" charset="0"/>
                          <a:cs typeface="Arial" panose="020B0604020202020204" pitchFamily="34" charset="0"/>
                        </a:rPr>
                        <a:t>Speaker</a:t>
                      </a:r>
                    </a:p>
                  </a:txBody>
                  <a:tcPr>
                    <a:lnL w="12700" cap="flat" cmpd="sng" algn="ctr">
                      <a:solidFill>
                        <a:srgbClr val="007AC3"/>
                      </a:solidFill>
                      <a:prstDash val="solid"/>
                      <a:round/>
                      <a:headEnd type="none" w="med" len="med"/>
                      <a:tailEnd type="none" w="med" len="med"/>
                    </a:lnL>
                    <a:lnR w="12700" cap="flat" cmpd="sng" algn="ctr">
                      <a:solidFill>
                        <a:srgbClr val="007AC3"/>
                      </a:solidFill>
                      <a:prstDash val="solid"/>
                      <a:round/>
                      <a:headEnd type="none" w="med" len="med"/>
                      <a:tailEnd type="none" w="med" len="med"/>
                    </a:lnR>
                    <a:lnT w="12700" cap="flat" cmpd="sng" algn="ctr">
                      <a:solidFill>
                        <a:srgbClr val="007AC3"/>
                      </a:solidFill>
                      <a:prstDash val="solid"/>
                      <a:round/>
                      <a:headEnd type="none" w="med" len="med"/>
                      <a:tailEnd type="none" w="med" len="med"/>
                    </a:lnT>
                    <a:lnB w="12700" cap="flat" cmpd="sng" algn="ctr">
                      <a:solidFill>
                        <a:srgbClr val="007AC3"/>
                      </a:solidFill>
                      <a:prstDash val="solid"/>
                      <a:round/>
                      <a:headEnd type="none" w="med" len="med"/>
                      <a:tailEnd type="none" w="med" len="med"/>
                    </a:lnB>
                    <a:solidFill>
                      <a:srgbClr val="007AC3"/>
                    </a:solidFill>
                  </a:tcPr>
                </a:tc>
                <a:tc>
                  <a:txBody>
                    <a:bodyPr/>
                    <a:lstStyle/>
                    <a:p>
                      <a:r>
                        <a:rPr lang="en-GB" sz="1600">
                          <a:latin typeface="Arial" panose="020B0604020202020204" pitchFamily="34" charset="0"/>
                          <a:cs typeface="Arial" panose="020B0604020202020204" pitchFamily="34" charset="0"/>
                        </a:rPr>
                        <a:t>Slides</a:t>
                      </a:r>
                    </a:p>
                  </a:txBody>
                  <a:tcPr>
                    <a:lnL w="12700" cap="flat" cmpd="sng" algn="ctr">
                      <a:solidFill>
                        <a:srgbClr val="007AC3"/>
                      </a:solidFill>
                      <a:prstDash val="solid"/>
                      <a:round/>
                      <a:headEnd type="none" w="med" len="med"/>
                      <a:tailEnd type="none" w="med" len="med"/>
                    </a:lnL>
                    <a:lnR w="12700" cap="flat" cmpd="sng" algn="ctr">
                      <a:solidFill>
                        <a:srgbClr val="007AC3"/>
                      </a:solidFill>
                      <a:prstDash val="solid"/>
                      <a:round/>
                      <a:headEnd type="none" w="med" len="med"/>
                      <a:tailEnd type="none" w="med" len="med"/>
                    </a:lnR>
                    <a:lnT w="12700" cap="flat" cmpd="sng" algn="ctr">
                      <a:solidFill>
                        <a:srgbClr val="007AC3"/>
                      </a:solidFill>
                      <a:prstDash val="solid"/>
                      <a:round/>
                      <a:headEnd type="none" w="med" len="med"/>
                      <a:tailEnd type="none" w="med" len="med"/>
                    </a:lnT>
                    <a:lnB w="12700" cap="flat" cmpd="sng" algn="ctr">
                      <a:solidFill>
                        <a:srgbClr val="007AC3"/>
                      </a:solidFill>
                      <a:prstDash val="solid"/>
                      <a:round/>
                      <a:headEnd type="none" w="med" len="med"/>
                      <a:tailEnd type="none" w="med" len="med"/>
                    </a:lnB>
                    <a:solidFill>
                      <a:srgbClr val="007AC3"/>
                    </a:solidFill>
                  </a:tcPr>
                </a:tc>
                <a:tc>
                  <a:txBody>
                    <a:bodyPr/>
                    <a:lstStyle/>
                    <a:p>
                      <a:r>
                        <a:rPr lang="en-GB" sz="1600">
                          <a:latin typeface="Arial" panose="020B0604020202020204" pitchFamily="34" charset="0"/>
                          <a:cs typeface="Arial" panose="020B0604020202020204" pitchFamily="34" charset="0"/>
                        </a:rPr>
                        <a:t>Duration</a:t>
                      </a:r>
                    </a:p>
                  </a:txBody>
                  <a:tcPr>
                    <a:lnL w="12700" cap="flat" cmpd="sng" algn="ctr">
                      <a:solidFill>
                        <a:srgbClr val="007AC3"/>
                      </a:solidFill>
                      <a:prstDash val="solid"/>
                      <a:round/>
                      <a:headEnd type="none" w="med" len="med"/>
                      <a:tailEnd type="none" w="med" len="med"/>
                    </a:lnL>
                    <a:lnR w="12700" cap="flat" cmpd="sng" algn="ctr">
                      <a:solidFill>
                        <a:srgbClr val="007AC3"/>
                      </a:solidFill>
                      <a:prstDash val="solid"/>
                      <a:round/>
                      <a:headEnd type="none" w="med" len="med"/>
                      <a:tailEnd type="none" w="med" len="med"/>
                    </a:lnR>
                    <a:lnT w="12700" cap="flat" cmpd="sng" algn="ctr">
                      <a:solidFill>
                        <a:srgbClr val="007AC3"/>
                      </a:solidFill>
                      <a:prstDash val="solid"/>
                      <a:round/>
                      <a:headEnd type="none" w="med" len="med"/>
                      <a:tailEnd type="none" w="med" len="med"/>
                    </a:lnT>
                    <a:lnB w="12700" cap="flat" cmpd="sng" algn="ctr">
                      <a:solidFill>
                        <a:srgbClr val="007AC3"/>
                      </a:solidFill>
                      <a:prstDash val="solid"/>
                      <a:round/>
                      <a:headEnd type="none" w="med" len="med"/>
                      <a:tailEnd type="none" w="med" len="med"/>
                    </a:lnB>
                    <a:solidFill>
                      <a:srgbClr val="007AC3"/>
                    </a:solidFill>
                  </a:tcPr>
                </a:tc>
                <a:extLst>
                  <a:ext uri="{0D108BD9-81ED-4DB2-BD59-A6C34878D82A}">
                    <a16:rowId xmlns:a16="http://schemas.microsoft.com/office/drawing/2014/main" val="2166698856"/>
                  </a:ext>
                </a:extLst>
              </a:tr>
              <a:tr h="930733">
                <a:tc>
                  <a:txBody>
                    <a:bodyPr/>
                    <a:lstStyle/>
                    <a:p>
                      <a:pPr marL="0" indent="0">
                        <a:buFont typeface="Arial" panose="020B0604020202020204" pitchFamily="34" charset="0"/>
                        <a:buNone/>
                      </a:pPr>
                      <a:r>
                        <a:rPr lang="en-GB" sz="1600">
                          <a:latin typeface="Arial" panose="020B0604020202020204" pitchFamily="34" charset="0"/>
                          <a:cs typeface="Arial" panose="020B0604020202020204" pitchFamily="34" charset="0"/>
                        </a:rPr>
                        <a:t>Setting the scene – review of AHP Delivers and rational for the framework</a:t>
                      </a:r>
                    </a:p>
                  </a:txBody>
                  <a:tcPr>
                    <a:lnL w="12700" cap="flat" cmpd="sng" algn="ctr">
                      <a:solidFill>
                        <a:srgbClr val="007AC3"/>
                      </a:solidFill>
                      <a:prstDash val="solid"/>
                      <a:round/>
                      <a:headEnd type="none" w="med" len="med"/>
                      <a:tailEnd type="none" w="med" len="med"/>
                    </a:lnL>
                    <a:lnR w="12700" cap="flat" cmpd="sng" algn="ctr">
                      <a:solidFill>
                        <a:srgbClr val="007AC3"/>
                      </a:solidFill>
                      <a:prstDash val="solid"/>
                      <a:round/>
                      <a:headEnd type="none" w="med" len="med"/>
                      <a:tailEnd type="none" w="med" len="med"/>
                    </a:lnR>
                    <a:lnT w="12700" cap="flat" cmpd="sng" algn="ctr">
                      <a:solidFill>
                        <a:srgbClr val="007AC3"/>
                      </a:solidFill>
                      <a:prstDash val="solid"/>
                      <a:round/>
                      <a:headEnd type="none" w="med" len="med"/>
                      <a:tailEnd type="none" w="med" len="med"/>
                    </a:lnT>
                    <a:lnB w="12700" cap="flat" cmpd="sng" algn="ctr">
                      <a:solidFill>
                        <a:srgbClr val="007AC3"/>
                      </a:solidFill>
                      <a:prstDash val="solid"/>
                      <a:round/>
                      <a:headEnd type="none" w="med" len="med"/>
                      <a:tailEnd type="none" w="med" len="med"/>
                    </a:lnB>
                    <a:solidFill>
                      <a:schemeClr val="bg1"/>
                    </a:solidFill>
                  </a:tcPr>
                </a:tc>
                <a:tc>
                  <a:txBody>
                    <a:bodyPr/>
                    <a:lstStyle/>
                    <a:p>
                      <a:r>
                        <a:rPr lang="en-GB" sz="1600">
                          <a:latin typeface="Arial" panose="020B0604020202020204" pitchFamily="34" charset="0"/>
                          <a:cs typeface="Arial" panose="020B0604020202020204" pitchFamily="34" charset="0"/>
                        </a:rPr>
                        <a:t>Host</a:t>
                      </a:r>
                    </a:p>
                  </a:txBody>
                  <a:tcPr>
                    <a:lnL w="12700" cap="flat" cmpd="sng" algn="ctr">
                      <a:solidFill>
                        <a:srgbClr val="007AC3"/>
                      </a:solidFill>
                      <a:prstDash val="solid"/>
                      <a:round/>
                      <a:headEnd type="none" w="med" len="med"/>
                      <a:tailEnd type="none" w="med" len="med"/>
                    </a:lnL>
                    <a:lnR w="12700" cap="flat" cmpd="sng" algn="ctr">
                      <a:solidFill>
                        <a:srgbClr val="007AC3"/>
                      </a:solidFill>
                      <a:prstDash val="solid"/>
                      <a:round/>
                      <a:headEnd type="none" w="med" len="med"/>
                      <a:tailEnd type="none" w="med" len="med"/>
                    </a:lnR>
                    <a:lnT w="12700" cap="flat" cmpd="sng" algn="ctr">
                      <a:solidFill>
                        <a:srgbClr val="007AC3"/>
                      </a:solidFill>
                      <a:prstDash val="solid"/>
                      <a:round/>
                      <a:headEnd type="none" w="med" len="med"/>
                      <a:tailEnd type="none" w="med" len="med"/>
                    </a:lnT>
                    <a:lnB w="12700" cap="flat" cmpd="sng" algn="ctr">
                      <a:solidFill>
                        <a:srgbClr val="007AC3"/>
                      </a:solidFill>
                      <a:prstDash val="solid"/>
                      <a:round/>
                      <a:headEnd type="none" w="med" len="med"/>
                      <a:tailEnd type="none" w="med" len="med"/>
                    </a:lnB>
                    <a:solidFill>
                      <a:schemeClr val="bg1"/>
                    </a:solidFill>
                  </a:tcPr>
                </a:tc>
                <a:tc>
                  <a:txBody>
                    <a:bodyPr/>
                    <a:lstStyle/>
                    <a:p>
                      <a:r>
                        <a:rPr lang="en-GB" sz="1600">
                          <a:latin typeface="Arial" panose="020B0604020202020204" pitchFamily="34" charset="0"/>
                          <a:cs typeface="Arial" panose="020B0604020202020204" pitchFamily="34" charset="0"/>
                        </a:rPr>
                        <a:t>4 – 13</a:t>
                      </a:r>
                    </a:p>
                  </a:txBody>
                  <a:tcPr>
                    <a:lnL w="12700" cap="flat" cmpd="sng" algn="ctr">
                      <a:solidFill>
                        <a:srgbClr val="007AC3"/>
                      </a:solidFill>
                      <a:prstDash val="solid"/>
                      <a:round/>
                      <a:headEnd type="none" w="med" len="med"/>
                      <a:tailEnd type="none" w="med" len="med"/>
                    </a:lnL>
                    <a:lnR w="12700" cap="flat" cmpd="sng" algn="ctr">
                      <a:solidFill>
                        <a:srgbClr val="007AC3"/>
                      </a:solidFill>
                      <a:prstDash val="solid"/>
                      <a:round/>
                      <a:headEnd type="none" w="med" len="med"/>
                      <a:tailEnd type="none" w="med" len="med"/>
                    </a:lnR>
                    <a:lnT w="12700" cap="flat" cmpd="sng" algn="ctr">
                      <a:solidFill>
                        <a:srgbClr val="007AC3"/>
                      </a:solidFill>
                      <a:prstDash val="solid"/>
                      <a:round/>
                      <a:headEnd type="none" w="med" len="med"/>
                      <a:tailEnd type="none" w="med" len="med"/>
                    </a:lnT>
                    <a:lnB w="12700" cap="flat" cmpd="sng" algn="ctr">
                      <a:solidFill>
                        <a:srgbClr val="007AC3"/>
                      </a:solidFill>
                      <a:prstDash val="solid"/>
                      <a:round/>
                      <a:headEnd type="none" w="med" len="med"/>
                      <a:tailEnd type="none" w="med" len="med"/>
                    </a:lnB>
                    <a:solidFill>
                      <a:schemeClr val="bg1"/>
                    </a:solidFill>
                  </a:tcPr>
                </a:tc>
                <a:tc>
                  <a:txBody>
                    <a:bodyPr/>
                    <a:lstStyle/>
                    <a:p>
                      <a:r>
                        <a:rPr lang="en-GB" sz="1600" dirty="0">
                          <a:latin typeface="Arial" panose="020B0604020202020204" pitchFamily="34" charset="0"/>
                          <a:cs typeface="Arial" panose="020B0604020202020204" pitchFamily="34" charset="0"/>
                        </a:rPr>
                        <a:t>10 minutes</a:t>
                      </a:r>
                    </a:p>
                  </a:txBody>
                  <a:tcPr>
                    <a:lnL w="12700" cap="flat" cmpd="sng" algn="ctr">
                      <a:solidFill>
                        <a:srgbClr val="007AC3"/>
                      </a:solidFill>
                      <a:prstDash val="solid"/>
                      <a:round/>
                      <a:headEnd type="none" w="med" len="med"/>
                      <a:tailEnd type="none" w="med" len="med"/>
                    </a:lnL>
                    <a:lnR w="12700" cap="flat" cmpd="sng" algn="ctr">
                      <a:solidFill>
                        <a:srgbClr val="007AC3"/>
                      </a:solidFill>
                      <a:prstDash val="solid"/>
                      <a:round/>
                      <a:headEnd type="none" w="med" len="med"/>
                      <a:tailEnd type="none" w="med" len="med"/>
                    </a:lnR>
                    <a:lnT w="12700" cap="flat" cmpd="sng" algn="ctr">
                      <a:solidFill>
                        <a:srgbClr val="007AC3"/>
                      </a:solidFill>
                      <a:prstDash val="solid"/>
                      <a:round/>
                      <a:headEnd type="none" w="med" len="med"/>
                      <a:tailEnd type="none" w="med" len="med"/>
                    </a:lnT>
                    <a:lnB w="12700" cap="flat" cmpd="sng" algn="ctr">
                      <a:solidFill>
                        <a:srgbClr val="007AC3"/>
                      </a:solidFill>
                      <a:prstDash val="solid"/>
                      <a:round/>
                      <a:headEnd type="none" w="med" len="med"/>
                      <a:tailEnd type="none" w="med" len="med"/>
                    </a:lnB>
                    <a:solidFill>
                      <a:schemeClr val="bg1"/>
                    </a:solidFill>
                  </a:tcPr>
                </a:tc>
                <a:extLst>
                  <a:ext uri="{0D108BD9-81ED-4DB2-BD59-A6C34878D82A}">
                    <a16:rowId xmlns:a16="http://schemas.microsoft.com/office/drawing/2014/main" val="1558601512"/>
                  </a:ext>
                </a:extLst>
              </a:tr>
              <a:tr h="419405">
                <a:tc>
                  <a:txBody>
                    <a:bodyPr/>
                    <a:lstStyle/>
                    <a:p>
                      <a:r>
                        <a:rPr lang="en-GB" sz="1600" dirty="0">
                          <a:latin typeface="Arial" panose="020B0604020202020204" pitchFamily="34" charset="0"/>
                          <a:cs typeface="Arial" panose="020B0604020202020204" pitchFamily="34" charset="0"/>
                        </a:rPr>
                        <a:t>Theme group discussion session 1 – survey questions 1-3</a:t>
                      </a:r>
                    </a:p>
                  </a:txBody>
                  <a:tcPr>
                    <a:lnL w="12700" cap="flat" cmpd="sng" algn="ctr">
                      <a:solidFill>
                        <a:srgbClr val="007AC3"/>
                      </a:solidFill>
                      <a:prstDash val="solid"/>
                      <a:round/>
                      <a:headEnd type="none" w="med" len="med"/>
                      <a:tailEnd type="none" w="med" len="med"/>
                    </a:lnL>
                    <a:lnR w="12700" cap="flat" cmpd="sng" algn="ctr">
                      <a:solidFill>
                        <a:srgbClr val="007AC3"/>
                      </a:solidFill>
                      <a:prstDash val="solid"/>
                      <a:round/>
                      <a:headEnd type="none" w="med" len="med"/>
                      <a:tailEnd type="none" w="med" len="med"/>
                    </a:lnR>
                    <a:lnT w="12700" cap="flat" cmpd="sng" algn="ctr">
                      <a:solidFill>
                        <a:srgbClr val="007AC3"/>
                      </a:solidFill>
                      <a:prstDash val="solid"/>
                      <a:round/>
                      <a:headEnd type="none" w="med" len="med"/>
                      <a:tailEnd type="none" w="med" len="med"/>
                    </a:lnT>
                    <a:lnB w="12700" cap="flat" cmpd="sng" algn="ctr">
                      <a:solidFill>
                        <a:srgbClr val="007AC3"/>
                      </a:solidFill>
                      <a:prstDash val="solid"/>
                      <a:round/>
                      <a:headEnd type="none" w="med" len="med"/>
                      <a:tailEnd type="none" w="med" len="med"/>
                    </a:lnB>
                    <a:solidFill>
                      <a:schemeClr val="bg1"/>
                    </a:solidFill>
                  </a:tcPr>
                </a:tc>
                <a:tc>
                  <a:txBody>
                    <a:bodyPr/>
                    <a:lstStyle/>
                    <a:p>
                      <a:r>
                        <a:rPr lang="en-GB" sz="1600">
                          <a:latin typeface="Arial" panose="020B0604020202020204" pitchFamily="34" charset="0"/>
                          <a:cs typeface="Arial" panose="020B0604020202020204" pitchFamily="34" charset="0"/>
                        </a:rPr>
                        <a:t>All (complete feedback in the survey)</a:t>
                      </a:r>
                    </a:p>
                  </a:txBody>
                  <a:tcPr>
                    <a:lnL w="12700" cap="flat" cmpd="sng" algn="ctr">
                      <a:solidFill>
                        <a:srgbClr val="007AC3"/>
                      </a:solidFill>
                      <a:prstDash val="solid"/>
                      <a:round/>
                      <a:headEnd type="none" w="med" len="med"/>
                      <a:tailEnd type="none" w="med" len="med"/>
                    </a:lnL>
                    <a:lnR w="12700" cap="flat" cmpd="sng" algn="ctr">
                      <a:solidFill>
                        <a:srgbClr val="007AC3"/>
                      </a:solidFill>
                      <a:prstDash val="solid"/>
                      <a:round/>
                      <a:headEnd type="none" w="med" len="med"/>
                      <a:tailEnd type="none" w="med" len="med"/>
                    </a:lnR>
                    <a:lnT w="12700" cap="flat" cmpd="sng" algn="ctr">
                      <a:solidFill>
                        <a:srgbClr val="007AC3"/>
                      </a:solidFill>
                      <a:prstDash val="solid"/>
                      <a:round/>
                      <a:headEnd type="none" w="med" len="med"/>
                      <a:tailEnd type="none" w="med" len="med"/>
                    </a:lnT>
                    <a:lnB w="12700" cap="flat" cmpd="sng" algn="ctr">
                      <a:solidFill>
                        <a:srgbClr val="007AC3"/>
                      </a:solidFill>
                      <a:prstDash val="solid"/>
                      <a:round/>
                      <a:headEnd type="none" w="med" len="med"/>
                      <a:tailEnd type="none" w="med" len="med"/>
                    </a:lnB>
                    <a:solidFill>
                      <a:schemeClr val="bg1"/>
                    </a:solidFill>
                  </a:tcPr>
                </a:tc>
                <a:tc>
                  <a:txBody>
                    <a:bodyPr/>
                    <a:lstStyle/>
                    <a:p>
                      <a:r>
                        <a:rPr lang="en-GB" sz="1600">
                          <a:latin typeface="Arial" panose="020B0604020202020204" pitchFamily="34" charset="0"/>
                          <a:cs typeface="Arial" panose="020B0604020202020204" pitchFamily="34" charset="0"/>
                        </a:rPr>
                        <a:t>14-15</a:t>
                      </a:r>
                    </a:p>
                  </a:txBody>
                  <a:tcPr>
                    <a:lnL w="12700" cap="flat" cmpd="sng" algn="ctr">
                      <a:solidFill>
                        <a:srgbClr val="007AC3"/>
                      </a:solidFill>
                      <a:prstDash val="solid"/>
                      <a:round/>
                      <a:headEnd type="none" w="med" len="med"/>
                      <a:tailEnd type="none" w="med" len="med"/>
                    </a:lnL>
                    <a:lnR w="12700" cap="flat" cmpd="sng" algn="ctr">
                      <a:solidFill>
                        <a:srgbClr val="007AC3"/>
                      </a:solidFill>
                      <a:prstDash val="solid"/>
                      <a:round/>
                      <a:headEnd type="none" w="med" len="med"/>
                      <a:tailEnd type="none" w="med" len="med"/>
                    </a:lnR>
                    <a:lnT w="12700" cap="flat" cmpd="sng" algn="ctr">
                      <a:solidFill>
                        <a:srgbClr val="007AC3"/>
                      </a:solidFill>
                      <a:prstDash val="solid"/>
                      <a:round/>
                      <a:headEnd type="none" w="med" len="med"/>
                      <a:tailEnd type="none" w="med" len="med"/>
                    </a:lnT>
                    <a:lnB w="12700" cap="flat" cmpd="sng" algn="ctr">
                      <a:solidFill>
                        <a:srgbClr val="007AC3"/>
                      </a:solidFill>
                      <a:prstDash val="solid"/>
                      <a:round/>
                      <a:headEnd type="none" w="med" len="med"/>
                      <a:tailEnd type="none" w="med" len="med"/>
                    </a:lnB>
                    <a:solidFill>
                      <a:schemeClr val="bg1"/>
                    </a:solidFill>
                  </a:tcPr>
                </a:tc>
                <a:tc>
                  <a:txBody>
                    <a:bodyPr/>
                    <a:lstStyle/>
                    <a:p>
                      <a:r>
                        <a:rPr lang="en-GB" sz="1600" dirty="0">
                          <a:latin typeface="Arial" panose="020B0604020202020204" pitchFamily="34" charset="0"/>
                          <a:cs typeface="Arial" panose="020B0604020202020204" pitchFamily="34" charset="0"/>
                        </a:rPr>
                        <a:t>15 minutes</a:t>
                      </a:r>
                    </a:p>
                  </a:txBody>
                  <a:tcPr>
                    <a:lnL w="12700" cap="flat" cmpd="sng" algn="ctr">
                      <a:solidFill>
                        <a:srgbClr val="007AC3"/>
                      </a:solidFill>
                      <a:prstDash val="solid"/>
                      <a:round/>
                      <a:headEnd type="none" w="med" len="med"/>
                      <a:tailEnd type="none" w="med" len="med"/>
                    </a:lnL>
                    <a:lnR w="12700" cap="flat" cmpd="sng" algn="ctr">
                      <a:solidFill>
                        <a:srgbClr val="007AC3"/>
                      </a:solidFill>
                      <a:prstDash val="solid"/>
                      <a:round/>
                      <a:headEnd type="none" w="med" len="med"/>
                      <a:tailEnd type="none" w="med" len="med"/>
                    </a:lnR>
                    <a:lnT w="12700" cap="flat" cmpd="sng" algn="ctr">
                      <a:solidFill>
                        <a:srgbClr val="007AC3"/>
                      </a:solidFill>
                      <a:prstDash val="solid"/>
                      <a:round/>
                      <a:headEnd type="none" w="med" len="med"/>
                      <a:tailEnd type="none" w="med" len="med"/>
                    </a:lnT>
                    <a:lnB w="12700" cap="flat" cmpd="sng" algn="ctr">
                      <a:solidFill>
                        <a:srgbClr val="007AC3"/>
                      </a:solidFill>
                      <a:prstDash val="solid"/>
                      <a:round/>
                      <a:headEnd type="none" w="med" len="med"/>
                      <a:tailEnd type="none" w="med" len="med"/>
                    </a:lnB>
                    <a:solidFill>
                      <a:schemeClr val="bg1"/>
                    </a:solidFill>
                  </a:tcPr>
                </a:tc>
                <a:extLst>
                  <a:ext uri="{0D108BD9-81ED-4DB2-BD59-A6C34878D82A}">
                    <a16:rowId xmlns:a16="http://schemas.microsoft.com/office/drawing/2014/main" val="2972506437"/>
                  </a:ext>
                </a:extLst>
              </a:tr>
              <a:tr h="419405">
                <a:tc>
                  <a:txBody>
                    <a:bodyPr/>
                    <a:lstStyle/>
                    <a:p>
                      <a:r>
                        <a:rPr lang="en-GB" sz="1600">
                          <a:latin typeface="Arial" panose="020B0604020202020204" pitchFamily="34" charset="0"/>
                          <a:cs typeface="Arial" panose="020B0604020202020204" pitchFamily="34" charset="0"/>
                        </a:rPr>
                        <a:t>Theme group discussion session 2 – survey questions 4-6</a:t>
                      </a:r>
                    </a:p>
                  </a:txBody>
                  <a:tcPr>
                    <a:lnL w="12700" cap="flat" cmpd="sng" algn="ctr">
                      <a:solidFill>
                        <a:srgbClr val="007AC3"/>
                      </a:solidFill>
                      <a:prstDash val="solid"/>
                      <a:round/>
                      <a:headEnd type="none" w="med" len="med"/>
                      <a:tailEnd type="none" w="med" len="med"/>
                    </a:lnL>
                    <a:lnR w="12700" cap="flat" cmpd="sng" algn="ctr">
                      <a:solidFill>
                        <a:srgbClr val="007AC3"/>
                      </a:solidFill>
                      <a:prstDash val="solid"/>
                      <a:round/>
                      <a:headEnd type="none" w="med" len="med"/>
                      <a:tailEnd type="none" w="med" len="med"/>
                    </a:lnR>
                    <a:lnT w="12700" cap="flat" cmpd="sng" algn="ctr">
                      <a:solidFill>
                        <a:srgbClr val="007AC3"/>
                      </a:solidFill>
                      <a:prstDash val="solid"/>
                      <a:round/>
                      <a:headEnd type="none" w="med" len="med"/>
                      <a:tailEnd type="none" w="med" len="med"/>
                    </a:lnT>
                    <a:lnB w="12700" cap="flat" cmpd="sng" algn="ctr">
                      <a:solidFill>
                        <a:srgbClr val="007AC3"/>
                      </a:solidFill>
                      <a:prstDash val="solid"/>
                      <a:round/>
                      <a:headEnd type="none" w="med" len="med"/>
                      <a:tailEnd type="none" w="med" len="med"/>
                    </a:lnB>
                    <a:solidFill>
                      <a:schemeClr val="bg1"/>
                    </a:solidFill>
                  </a:tcPr>
                </a:tc>
                <a:tc>
                  <a:txBody>
                    <a:bodyPr/>
                    <a:lstStyle/>
                    <a:p>
                      <a:r>
                        <a:rPr lang="en-GB" sz="1600">
                          <a:latin typeface="Arial" panose="020B0604020202020204" pitchFamily="34" charset="0"/>
                          <a:cs typeface="Arial" panose="020B0604020202020204" pitchFamily="34" charset="0"/>
                        </a:rPr>
                        <a:t>All (complete feedback in the survey)</a:t>
                      </a:r>
                    </a:p>
                  </a:txBody>
                  <a:tcPr>
                    <a:lnL w="12700" cap="flat" cmpd="sng" algn="ctr">
                      <a:solidFill>
                        <a:srgbClr val="007AC3"/>
                      </a:solidFill>
                      <a:prstDash val="solid"/>
                      <a:round/>
                      <a:headEnd type="none" w="med" len="med"/>
                      <a:tailEnd type="none" w="med" len="med"/>
                    </a:lnL>
                    <a:lnR w="12700" cap="flat" cmpd="sng" algn="ctr">
                      <a:solidFill>
                        <a:srgbClr val="007AC3"/>
                      </a:solidFill>
                      <a:prstDash val="solid"/>
                      <a:round/>
                      <a:headEnd type="none" w="med" len="med"/>
                      <a:tailEnd type="none" w="med" len="med"/>
                    </a:lnR>
                    <a:lnT w="12700" cap="flat" cmpd="sng" algn="ctr">
                      <a:solidFill>
                        <a:srgbClr val="007AC3"/>
                      </a:solidFill>
                      <a:prstDash val="solid"/>
                      <a:round/>
                      <a:headEnd type="none" w="med" len="med"/>
                      <a:tailEnd type="none" w="med" len="med"/>
                    </a:lnT>
                    <a:lnB w="12700" cap="flat" cmpd="sng" algn="ctr">
                      <a:solidFill>
                        <a:srgbClr val="007AC3"/>
                      </a:solidFill>
                      <a:prstDash val="solid"/>
                      <a:round/>
                      <a:headEnd type="none" w="med" len="med"/>
                      <a:tailEnd type="none" w="med" len="med"/>
                    </a:lnB>
                    <a:solidFill>
                      <a:schemeClr val="bg1"/>
                    </a:solidFill>
                  </a:tcPr>
                </a:tc>
                <a:tc>
                  <a:txBody>
                    <a:bodyPr/>
                    <a:lstStyle/>
                    <a:p>
                      <a:r>
                        <a:rPr lang="en-GB" sz="1600">
                          <a:latin typeface="Arial" panose="020B0604020202020204" pitchFamily="34" charset="0"/>
                          <a:cs typeface="Arial" panose="020B0604020202020204" pitchFamily="34" charset="0"/>
                        </a:rPr>
                        <a:t>16-18</a:t>
                      </a:r>
                    </a:p>
                  </a:txBody>
                  <a:tcPr>
                    <a:lnL w="12700" cap="flat" cmpd="sng" algn="ctr">
                      <a:solidFill>
                        <a:srgbClr val="007AC3"/>
                      </a:solidFill>
                      <a:prstDash val="solid"/>
                      <a:round/>
                      <a:headEnd type="none" w="med" len="med"/>
                      <a:tailEnd type="none" w="med" len="med"/>
                    </a:lnL>
                    <a:lnR w="12700" cap="flat" cmpd="sng" algn="ctr">
                      <a:solidFill>
                        <a:srgbClr val="007AC3"/>
                      </a:solidFill>
                      <a:prstDash val="solid"/>
                      <a:round/>
                      <a:headEnd type="none" w="med" len="med"/>
                      <a:tailEnd type="none" w="med" len="med"/>
                    </a:lnR>
                    <a:lnT w="12700" cap="flat" cmpd="sng" algn="ctr">
                      <a:solidFill>
                        <a:srgbClr val="007AC3"/>
                      </a:solidFill>
                      <a:prstDash val="solid"/>
                      <a:round/>
                      <a:headEnd type="none" w="med" len="med"/>
                      <a:tailEnd type="none" w="med" len="med"/>
                    </a:lnT>
                    <a:lnB w="12700" cap="flat" cmpd="sng" algn="ctr">
                      <a:solidFill>
                        <a:srgbClr val="007AC3"/>
                      </a:solidFill>
                      <a:prstDash val="solid"/>
                      <a:round/>
                      <a:headEnd type="none" w="med" len="med"/>
                      <a:tailEnd type="none" w="med" len="med"/>
                    </a:lnB>
                    <a:solidFill>
                      <a:schemeClr val="bg1"/>
                    </a:solidFill>
                  </a:tcPr>
                </a:tc>
                <a:tc>
                  <a:txBody>
                    <a:bodyPr/>
                    <a:lstStyle/>
                    <a:p>
                      <a:r>
                        <a:rPr lang="en-GB" sz="1600" dirty="0">
                          <a:latin typeface="Arial" panose="020B0604020202020204" pitchFamily="34" charset="0"/>
                          <a:cs typeface="Arial" panose="020B0604020202020204" pitchFamily="34" charset="0"/>
                        </a:rPr>
                        <a:t>15 minutes</a:t>
                      </a:r>
                    </a:p>
                  </a:txBody>
                  <a:tcPr>
                    <a:lnL w="12700" cap="flat" cmpd="sng" algn="ctr">
                      <a:solidFill>
                        <a:srgbClr val="007AC3"/>
                      </a:solidFill>
                      <a:prstDash val="solid"/>
                      <a:round/>
                      <a:headEnd type="none" w="med" len="med"/>
                      <a:tailEnd type="none" w="med" len="med"/>
                    </a:lnL>
                    <a:lnR w="12700" cap="flat" cmpd="sng" algn="ctr">
                      <a:solidFill>
                        <a:srgbClr val="007AC3"/>
                      </a:solidFill>
                      <a:prstDash val="solid"/>
                      <a:round/>
                      <a:headEnd type="none" w="med" len="med"/>
                      <a:tailEnd type="none" w="med" len="med"/>
                    </a:lnR>
                    <a:lnT w="12700" cap="flat" cmpd="sng" algn="ctr">
                      <a:solidFill>
                        <a:srgbClr val="007AC3"/>
                      </a:solidFill>
                      <a:prstDash val="solid"/>
                      <a:round/>
                      <a:headEnd type="none" w="med" len="med"/>
                      <a:tailEnd type="none" w="med" len="med"/>
                    </a:lnT>
                    <a:lnB w="12700" cap="flat" cmpd="sng" algn="ctr">
                      <a:solidFill>
                        <a:srgbClr val="007AC3"/>
                      </a:solidFill>
                      <a:prstDash val="solid"/>
                      <a:round/>
                      <a:headEnd type="none" w="med" len="med"/>
                      <a:tailEnd type="none" w="med" len="med"/>
                    </a:lnB>
                    <a:solidFill>
                      <a:schemeClr val="bg1"/>
                    </a:solidFill>
                  </a:tcPr>
                </a:tc>
                <a:extLst>
                  <a:ext uri="{0D108BD9-81ED-4DB2-BD59-A6C34878D82A}">
                    <a16:rowId xmlns:a16="http://schemas.microsoft.com/office/drawing/2014/main" val="3762345317"/>
                  </a:ext>
                </a:extLst>
              </a:tr>
              <a:tr h="419405">
                <a:tc>
                  <a:txBody>
                    <a:bodyPr/>
                    <a:lstStyle/>
                    <a:p>
                      <a:r>
                        <a:rPr lang="en-GB" sz="1600" dirty="0">
                          <a:latin typeface="Arial" panose="020B0604020202020204" pitchFamily="34" charset="0"/>
                          <a:cs typeface="Arial" panose="020B0604020202020204" pitchFamily="34" charset="0"/>
                        </a:rPr>
                        <a:t>Close</a:t>
                      </a:r>
                    </a:p>
                  </a:txBody>
                  <a:tcPr>
                    <a:lnL w="12700" cap="flat" cmpd="sng" algn="ctr">
                      <a:solidFill>
                        <a:srgbClr val="007AC3"/>
                      </a:solidFill>
                      <a:prstDash val="solid"/>
                      <a:round/>
                      <a:headEnd type="none" w="med" len="med"/>
                      <a:tailEnd type="none" w="med" len="med"/>
                    </a:lnL>
                    <a:lnR w="12700" cap="flat" cmpd="sng" algn="ctr">
                      <a:solidFill>
                        <a:srgbClr val="007AC3"/>
                      </a:solidFill>
                      <a:prstDash val="solid"/>
                      <a:round/>
                      <a:headEnd type="none" w="med" len="med"/>
                      <a:tailEnd type="none" w="med" len="med"/>
                    </a:lnR>
                    <a:lnT w="12700" cap="flat" cmpd="sng" algn="ctr">
                      <a:solidFill>
                        <a:srgbClr val="007AC3"/>
                      </a:solidFill>
                      <a:prstDash val="solid"/>
                      <a:round/>
                      <a:headEnd type="none" w="med" len="med"/>
                      <a:tailEnd type="none" w="med" len="med"/>
                    </a:lnT>
                    <a:lnB w="12700" cap="flat" cmpd="sng" algn="ctr">
                      <a:solidFill>
                        <a:srgbClr val="007AC3"/>
                      </a:solidFill>
                      <a:prstDash val="solid"/>
                      <a:round/>
                      <a:headEnd type="none" w="med" len="med"/>
                      <a:tailEnd type="none" w="med" len="med"/>
                    </a:lnB>
                    <a:solidFill>
                      <a:schemeClr val="bg1"/>
                    </a:solidFill>
                  </a:tcPr>
                </a:tc>
                <a:tc>
                  <a:txBody>
                    <a:bodyPr/>
                    <a:lstStyle/>
                    <a:p>
                      <a:r>
                        <a:rPr lang="en-GB" sz="1600" dirty="0">
                          <a:latin typeface="Arial" panose="020B0604020202020204" pitchFamily="34" charset="0"/>
                          <a:cs typeface="Arial" panose="020B0604020202020204" pitchFamily="34" charset="0"/>
                        </a:rPr>
                        <a:t>All </a:t>
                      </a:r>
                    </a:p>
                  </a:txBody>
                  <a:tcPr>
                    <a:lnL w="12700" cap="flat" cmpd="sng" algn="ctr">
                      <a:solidFill>
                        <a:srgbClr val="007AC3"/>
                      </a:solidFill>
                      <a:prstDash val="solid"/>
                      <a:round/>
                      <a:headEnd type="none" w="med" len="med"/>
                      <a:tailEnd type="none" w="med" len="med"/>
                    </a:lnL>
                    <a:lnR w="12700" cap="flat" cmpd="sng" algn="ctr">
                      <a:solidFill>
                        <a:srgbClr val="007AC3"/>
                      </a:solidFill>
                      <a:prstDash val="solid"/>
                      <a:round/>
                      <a:headEnd type="none" w="med" len="med"/>
                      <a:tailEnd type="none" w="med" len="med"/>
                    </a:lnR>
                    <a:lnT w="12700" cap="flat" cmpd="sng" algn="ctr">
                      <a:solidFill>
                        <a:srgbClr val="007AC3"/>
                      </a:solidFill>
                      <a:prstDash val="solid"/>
                      <a:round/>
                      <a:headEnd type="none" w="med" len="med"/>
                      <a:tailEnd type="none" w="med" len="med"/>
                    </a:lnT>
                    <a:lnB w="12700" cap="flat" cmpd="sng" algn="ctr">
                      <a:solidFill>
                        <a:srgbClr val="007AC3"/>
                      </a:solidFill>
                      <a:prstDash val="solid"/>
                      <a:round/>
                      <a:headEnd type="none" w="med" len="med"/>
                      <a:tailEnd type="none" w="med" len="med"/>
                    </a:lnB>
                    <a:solidFill>
                      <a:schemeClr val="bg1"/>
                    </a:solidFill>
                  </a:tcPr>
                </a:tc>
                <a:tc>
                  <a:txBody>
                    <a:bodyPr/>
                    <a:lstStyle/>
                    <a:p>
                      <a:r>
                        <a:rPr lang="en-GB" sz="1600">
                          <a:latin typeface="Arial" panose="020B0604020202020204" pitchFamily="34" charset="0"/>
                          <a:cs typeface="Arial" panose="020B0604020202020204" pitchFamily="34" charset="0"/>
                        </a:rPr>
                        <a:t>19</a:t>
                      </a:r>
                    </a:p>
                  </a:txBody>
                  <a:tcPr>
                    <a:lnL w="12700" cap="flat" cmpd="sng" algn="ctr">
                      <a:solidFill>
                        <a:srgbClr val="007AC3"/>
                      </a:solidFill>
                      <a:prstDash val="solid"/>
                      <a:round/>
                      <a:headEnd type="none" w="med" len="med"/>
                      <a:tailEnd type="none" w="med" len="med"/>
                    </a:lnL>
                    <a:lnR w="12700" cap="flat" cmpd="sng" algn="ctr">
                      <a:solidFill>
                        <a:srgbClr val="007AC3"/>
                      </a:solidFill>
                      <a:prstDash val="solid"/>
                      <a:round/>
                      <a:headEnd type="none" w="med" len="med"/>
                      <a:tailEnd type="none" w="med" len="med"/>
                    </a:lnR>
                    <a:lnT w="12700" cap="flat" cmpd="sng" algn="ctr">
                      <a:solidFill>
                        <a:srgbClr val="007AC3"/>
                      </a:solidFill>
                      <a:prstDash val="solid"/>
                      <a:round/>
                      <a:headEnd type="none" w="med" len="med"/>
                      <a:tailEnd type="none" w="med" len="med"/>
                    </a:lnT>
                    <a:lnB w="12700" cap="flat" cmpd="sng" algn="ctr">
                      <a:solidFill>
                        <a:srgbClr val="007AC3"/>
                      </a:solidFill>
                      <a:prstDash val="solid"/>
                      <a:round/>
                      <a:headEnd type="none" w="med" len="med"/>
                      <a:tailEnd type="none" w="med" len="med"/>
                    </a:lnB>
                    <a:solidFill>
                      <a:schemeClr val="bg1"/>
                    </a:solidFill>
                  </a:tcPr>
                </a:tc>
                <a:tc>
                  <a:txBody>
                    <a:bodyPr/>
                    <a:lstStyle/>
                    <a:p>
                      <a:r>
                        <a:rPr lang="en-GB" sz="1600" dirty="0">
                          <a:latin typeface="Arial" panose="020B0604020202020204" pitchFamily="34" charset="0"/>
                          <a:cs typeface="Arial" panose="020B0604020202020204" pitchFamily="34" charset="0"/>
                        </a:rPr>
                        <a:t>5 minutes</a:t>
                      </a:r>
                    </a:p>
                  </a:txBody>
                  <a:tcPr>
                    <a:lnL w="12700" cap="flat" cmpd="sng" algn="ctr">
                      <a:solidFill>
                        <a:srgbClr val="007AC3"/>
                      </a:solidFill>
                      <a:prstDash val="solid"/>
                      <a:round/>
                      <a:headEnd type="none" w="med" len="med"/>
                      <a:tailEnd type="none" w="med" len="med"/>
                    </a:lnL>
                    <a:lnR w="12700" cap="flat" cmpd="sng" algn="ctr">
                      <a:solidFill>
                        <a:srgbClr val="007AC3"/>
                      </a:solidFill>
                      <a:prstDash val="solid"/>
                      <a:round/>
                      <a:headEnd type="none" w="med" len="med"/>
                      <a:tailEnd type="none" w="med" len="med"/>
                    </a:lnR>
                    <a:lnT w="12700" cap="flat" cmpd="sng" algn="ctr">
                      <a:solidFill>
                        <a:srgbClr val="007AC3"/>
                      </a:solidFill>
                      <a:prstDash val="solid"/>
                      <a:round/>
                      <a:headEnd type="none" w="med" len="med"/>
                      <a:tailEnd type="none" w="med" len="med"/>
                    </a:lnT>
                    <a:lnB w="12700" cap="flat" cmpd="sng" algn="ctr">
                      <a:solidFill>
                        <a:srgbClr val="007AC3"/>
                      </a:solidFill>
                      <a:prstDash val="solid"/>
                      <a:round/>
                      <a:headEnd type="none" w="med" len="med"/>
                      <a:tailEnd type="none" w="med" len="med"/>
                    </a:lnB>
                    <a:solidFill>
                      <a:schemeClr val="bg1"/>
                    </a:solidFill>
                  </a:tcPr>
                </a:tc>
                <a:extLst>
                  <a:ext uri="{0D108BD9-81ED-4DB2-BD59-A6C34878D82A}">
                    <a16:rowId xmlns:a16="http://schemas.microsoft.com/office/drawing/2014/main" val="405822196"/>
                  </a:ext>
                </a:extLst>
              </a:tr>
            </a:tbl>
          </a:graphicData>
        </a:graphic>
      </p:graphicFrame>
    </p:spTree>
    <p:extLst>
      <p:ext uri="{BB962C8B-B14F-4D97-AF65-F5344CB8AC3E}">
        <p14:creationId xmlns:p14="http://schemas.microsoft.com/office/powerpoint/2010/main" val="1770504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19E22-32C8-AE32-18A6-FC6BC71A90FB}"/>
            </a:ext>
          </a:extLst>
        </p:cNvPr>
        <p:cNvGrpSpPr/>
        <p:nvPr/>
      </p:nvGrpSpPr>
      <p:grpSpPr>
        <a:xfrm>
          <a:off x="0" y="0"/>
          <a:ext cx="0" cy="0"/>
          <a:chOff x="0" y="0"/>
          <a:chExt cx="0" cy="0"/>
        </a:xfrm>
      </p:grpSpPr>
      <p:pic>
        <p:nvPicPr>
          <p:cNvPr id="13" name="Picture 12" descr="A picture containing clipart&#10;&#10;Description generated with very high confidence">
            <a:extLst>
              <a:ext uri="{FF2B5EF4-FFF2-40B4-BE49-F238E27FC236}">
                <a16:creationId xmlns:a16="http://schemas.microsoft.com/office/drawing/2014/main" id="{2E35A155-171A-6BC5-C325-BEBAE954E36A}"/>
              </a:ext>
            </a:extLst>
          </p:cNvPr>
          <p:cNvPicPr>
            <a:picLocks noChangeAspect="1"/>
          </p:cNvPicPr>
          <p:nvPr/>
        </p:nvPicPr>
        <p:blipFill>
          <a:blip r:embed="rId3"/>
          <a:stretch>
            <a:fillRect/>
          </a:stretch>
        </p:blipFill>
        <p:spPr>
          <a:xfrm>
            <a:off x="11072957" y="93053"/>
            <a:ext cx="1075001" cy="434135"/>
          </a:xfrm>
          <a:prstGeom prst="rect">
            <a:avLst/>
          </a:prstGeom>
          <a:ln w="38100">
            <a:noFill/>
          </a:ln>
        </p:spPr>
      </p:pic>
      <p:sp>
        <p:nvSpPr>
          <p:cNvPr id="2" name="TextBox 1">
            <a:extLst>
              <a:ext uri="{FF2B5EF4-FFF2-40B4-BE49-F238E27FC236}">
                <a16:creationId xmlns:a16="http://schemas.microsoft.com/office/drawing/2014/main" id="{DA0E7360-3BA5-0121-7207-05266C3D3406}"/>
              </a:ext>
            </a:extLst>
          </p:cNvPr>
          <p:cNvSpPr txBox="1"/>
          <p:nvPr/>
        </p:nvSpPr>
        <p:spPr>
          <a:xfrm>
            <a:off x="1527094" y="274021"/>
            <a:ext cx="66828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7AC3"/>
                </a:solidFill>
                <a:effectLst/>
                <a:uLnTx/>
                <a:uFillTx/>
                <a:latin typeface="Arial" panose="020B0604020202020204" pitchFamily="34" charset="0"/>
                <a:ea typeface="+mn-ea"/>
                <a:cs typeface="Arial" panose="020B0604020202020204" pitchFamily="34" charset="0"/>
              </a:rPr>
              <a:t>Objectives for today</a:t>
            </a:r>
          </a:p>
        </p:txBody>
      </p:sp>
      <p:sp>
        <p:nvSpPr>
          <p:cNvPr id="3" name="TextBox 2">
            <a:extLst>
              <a:ext uri="{FF2B5EF4-FFF2-40B4-BE49-F238E27FC236}">
                <a16:creationId xmlns:a16="http://schemas.microsoft.com/office/drawing/2014/main" id="{1E8DB45F-5E61-A0ED-0211-A0892C6FF535}"/>
              </a:ext>
            </a:extLst>
          </p:cNvPr>
          <p:cNvSpPr txBox="1"/>
          <p:nvPr/>
        </p:nvSpPr>
        <p:spPr>
          <a:xfrm>
            <a:off x="439780" y="2091853"/>
            <a:ext cx="11309191" cy="4271169"/>
          </a:xfrm>
          <a:prstGeom prst="rect">
            <a:avLst/>
          </a:prstGeom>
          <a:noFill/>
          <a:ln w="28575">
            <a:solidFill>
              <a:srgbClr val="0070C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Development of the AHP Framework for System Impact for England 2027-2032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Today, we want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endParaRPr>
          </a:p>
          <a:p>
            <a:pPr marL="285750" indent="-285750">
              <a:lnSpc>
                <a:spcPct val="150000"/>
              </a:lnSpc>
              <a:buFont typeface="Arial" panose="020B0604020202020204" pitchFamily="34" charset="0"/>
              <a:buChar char="•"/>
              <a:defRPr/>
            </a:pPr>
            <a:r>
              <a:rPr lang="en-GB" sz="2400" dirty="0">
                <a:solidFill>
                  <a:srgbClr val="425563"/>
                </a:solidFill>
                <a:latin typeface="Arial"/>
                <a:cs typeface="Arial"/>
              </a:rPr>
              <a:t>Share a brief history of our successes and the importance of an AHP strategy within this </a:t>
            </a:r>
          </a:p>
          <a:p>
            <a:pPr marL="285750" indent="-285750">
              <a:lnSpc>
                <a:spcPct val="150000"/>
              </a:lnSpc>
              <a:buFont typeface="Arial" panose="020B0604020202020204" pitchFamily="34" charset="0"/>
              <a:buChar char="•"/>
              <a:defRPr/>
            </a:pPr>
            <a:r>
              <a:rPr lang="en-GB" sz="2400" dirty="0">
                <a:solidFill>
                  <a:srgbClr val="425563"/>
                </a:solidFill>
                <a:latin typeface="Arial"/>
                <a:cs typeface="Arial"/>
              </a:rPr>
              <a:t>Share how the next national AHP framework will be developed </a:t>
            </a:r>
          </a:p>
          <a:p>
            <a:pPr marL="285750" indent="-285750">
              <a:lnSpc>
                <a:spcPct val="150000"/>
              </a:lnSpc>
              <a:buFont typeface="Arial" panose="020B0604020202020204" pitchFamily="34" charset="0"/>
              <a:buChar char="•"/>
              <a:defRPr/>
            </a:pPr>
            <a:r>
              <a:rPr lang="en-GB" sz="2400" dirty="0">
                <a:solidFill>
                  <a:srgbClr val="425563"/>
                </a:solidFill>
                <a:latin typeface="Arial"/>
                <a:cs typeface="Arial"/>
              </a:rPr>
              <a:t>Capture what you think is important, for each of the 6 themes identified </a:t>
            </a:r>
          </a:p>
          <a:p>
            <a:pPr marL="285750" indent="-285750">
              <a:lnSpc>
                <a:spcPct val="150000"/>
              </a:lnSpc>
              <a:buFont typeface="Arial" panose="020B0604020202020204" pitchFamily="34" charset="0"/>
              <a:buChar char="•"/>
              <a:defRPr/>
            </a:pPr>
            <a:r>
              <a:rPr lang="en-GB" sz="2400" dirty="0">
                <a:solidFill>
                  <a:srgbClr val="425563"/>
                </a:solidFill>
                <a:latin typeface="Arial"/>
                <a:cs typeface="Arial"/>
              </a:rPr>
              <a:t>Enable you to deliver the workshop in a box locally with your teams </a:t>
            </a:r>
            <a:endParaRPr lang="en-GB" sz="2400" b="0" i="0" u="none" strike="noStrike" kern="1200" cap="none" spc="0" normalizeH="0" baseline="0" noProof="0" dirty="0">
              <a:ln>
                <a:noFill/>
              </a:ln>
              <a:solidFill>
                <a:srgbClr val="425563"/>
              </a:solidFill>
              <a:effectLst/>
              <a:uLnTx/>
              <a:uFillTx/>
              <a:latin typeface="Arial"/>
              <a:cs typeface="Arial"/>
            </a:endParaRPr>
          </a:p>
        </p:txBody>
      </p:sp>
      <p:pic>
        <p:nvPicPr>
          <p:cNvPr id="4" name="Picture 2" descr="Shape&#10;&#10;Description automatically generated">
            <a:extLst>
              <a:ext uri="{FF2B5EF4-FFF2-40B4-BE49-F238E27FC236}">
                <a16:creationId xmlns:a16="http://schemas.microsoft.com/office/drawing/2014/main" id="{B88D2439-F8C1-C4A7-DA7A-5F94B0C8B7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68" y="184351"/>
            <a:ext cx="1257300" cy="120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910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0F94F-0E2E-28E1-BDF5-23F43E7AE8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BBCACF-ED65-FD9E-C362-053511932A65}"/>
              </a:ext>
            </a:extLst>
          </p:cNvPr>
          <p:cNvSpPr>
            <a:spLocks noGrp="1"/>
          </p:cNvSpPr>
          <p:nvPr>
            <p:ph type="title" idx="4294967295"/>
          </p:nvPr>
        </p:nvSpPr>
        <p:spPr>
          <a:xfrm>
            <a:off x="1496868" y="356573"/>
            <a:ext cx="8696325" cy="956064"/>
          </a:xfrm>
        </p:spPr>
        <p:txBody>
          <a:bodyPr>
            <a:normAutofit fontScale="90000"/>
          </a:bodyPr>
          <a:lstStyle/>
          <a:p>
            <a:r>
              <a:rPr lang="en-GB" dirty="0">
                <a:solidFill>
                  <a:srgbClr val="007AC3"/>
                </a:solidFill>
                <a:latin typeface="Arial" panose="020B0604020202020204" pitchFamily="34" charset="0"/>
                <a:cs typeface="Arial" panose="020B0604020202020204" pitchFamily="34" charset="0"/>
              </a:rPr>
              <a:t>How we will work together</a:t>
            </a:r>
            <a:br>
              <a:rPr lang="en-GB" dirty="0"/>
            </a:br>
            <a:endParaRPr lang="en-GB" dirty="0"/>
          </a:p>
        </p:txBody>
      </p:sp>
      <p:sp>
        <p:nvSpPr>
          <p:cNvPr id="17" name="Delay 16">
            <a:extLst>
              <a:ext uri="{FF2B5EF4-FFF2-40B4-BE49-F238E27FC236}">
                <a16:creationId xmlns:a16="http://schemas.microsoft.com/office/drawing/2014/main" id="{BEF862FC-5D91-7000-4015-ADABDE5001A2}"/>
              </a:ext>
              <a:ext uri="{C183D7F6-B498-43B3-948B-1728B52AA6E4}">
                <adec:decorative xmlns:adec="http://schemas.microsoft.com/office/drawing/2017/decorative" val="1"/>
              </a:ext>
            </a:extLst>
          </p:cNvPr>
          <p:cNvSpPr/>
          <p:nvPr/>
        </p:nvSpPr>
        <p:spPr>
          <a:xfrm rot="16200000">
            <a:off x="9456388" y="33707"/>
            <a:ext cx="914400" cy="3632818"/>
          </a:xfrm>
          <a:prstGeom prst="flowChartDelay">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p:txBody>
      </p:sp>
      <p:sp>
        <p:nvSpPr>
          <p:cNvPr id="18" name="Delay 17">
            <a:extLst>
              <a:ext uri="{FF2B5EF4-FFF2-40B4-BE49-F238E27FC236}">
                <a16:creationId xmlns:a16="http://schemas.microsoft.com/office/drawing/2014/main" id="{FCFB67AE-6D30-F89B-9333-1DAF38BB5E7D}"/>
              </a:ext>
              <a:ext uri="{C183D7F6-B498-43B3-948B-1728B52AA6E4}">
                <adec:decorative xmlns:adec="http://schemas.microsoft.com/office/drawing/2017/decorative" val="1"/>
              </a:ext>
            </a:extLst>
          </p:cNvPr>
          <p:cNvSpPr/>
          <p:nvPr/>
        </p:nvSpPr>
        <p:spPr>
          <a:xfrm rot="16200000">
            <a:off x="5597288" y="85932"/>
            <a:ext cx="914400" cy="3654000"/>
          </a:xfrm>
          <a:prstGeom prst="flowChartDelay">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9" name="Delay 18">
            <a:extLst>
              <a:ext uri="{FF2B5EF4-FFF2-40B4-BE49-F238E27FC236}">
                <a16:creationId xmlns:a16="http://schemas.microsoft.com/office/drawing/2014/main" id="{B2D0D6EB-9022-EBD6-C921-40769256FE99}"/>
              </a:ext>
              <a:ext uri="{C183D7F6-B498-43B3-948B-1728B52AA6E4}">
                <adec:decorative xmlns:adec="http://schemas.microsoft.com/office/drawing/2017/decorative" val="1"/>
              </a:ext>
            </a:extLst>
          </p:cNvPr>
          <p:cNvSpPr/>
          <p:nvPr/>
        </p:nvSpPr>
        <p:spPr>
          <a:xfrm rot="5400000" flipH="1">
            <a:off x="1717006" y="119413"/>
            <a:ext cx="914400" cy="3632818"/>
          </a:xfrm>
          <a:prstGeom prst="flowChartDelay">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p:txBody>
      </p:sp>
      <p:sp>
        <p:nvSpPr>
          <p:cNvPr id="20" name="Rounded Rectangle 19">
            <a:extLst>
              <a:ext uri="{FF2B5EF4-FFF2-40B4-BE49-F238E27FC236}">
                <a16:creationId xmlns:a16="http://schemas.microsoft.com/office/drawing/2014/main" id="{5212C9D6-2279-3175-3DA1-4E9FE1D486DB}"/>
              </a:ext>
            </a:extLst>
          </p:cNvPr>
          <p:cNvSpPr/>
          <p:nvPr/>
        </p:nvSpPr>
        <p:spPr>
          <a:xfrm>
            <a:off x="357797" y="2473301"/>
            <a:ext cx="3632818" cy="2632640"/>
          </a:xfrm>
          <a:prstGeom prst="roundRect">
            <a:avLst>
              <a:gd name="adj" fmla="val 0"/>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08000" bIns="108000" rtlCol="0" anchor="t"/>
          <a:lstStyle/>
          <a:p>
            <a:pPr lvl="0">
              <a:lnSpc>
                <a:spcPct val="115000"/>
              </a:lnSpc>
            </a:pPr>
            <a:r>
              <a:rPr lang="en-GB" sz="2000" b="1" dirty="0">
                <a:solidFill>
                  <a:schemeClr val="tx1"/>
                </a:solidFill>
                <a:latin typeface="Arial" panose="020B0604020202020204" pitchFamily="34" charset="0"/>
                <a:ea typeface="Times New Roman" panose="02020603050405020304" pitchFamily="18" charset="0"/>
                <a:cs typeface="Arial" panose="020B0604020202020204" pitchFamily="34" charset="0"/>
              </a:rPr>
              <a:t>There are no silly questions or comments</a:t>
            </a:r>
            <a:endParaRPr lang="en-GB" sz="16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spcBef>
                <a:spcPts val="600"/>
              </a:spcBef>
            </a:pPr>
            <a:r>
              <a:rPr lang="en-GB" sz="1500" dirty="0">
                <a:solidFill>
                  <a:schemeClr val="tx1"/>
                </a:solidFill>
                <a:latin typeface="Arial" panose="020B0604020202020204" pitchFamily="34" charset="0"/>
                <a:ea typeface="Times New Roman" panose="02020603050405020304" pitchFamily="18" charset="0"/>
                <a:cs typeface="Arial" panose="020B0604020202020204" pitchFamily="34" charset="0"/>
              </a:rPr>
              <a:t>Please </a:t>
            </a:r>
            <a:r>
              <a:rPr lang="en-GB" sz="15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ask </a:t>
            </a:r>
            <a:r>
              <a:rPr lang="en-GB" sz="1500" dirty="0">
                <a:solidFill>
                  <a:schemeClr val="tx1"/>
                </a:solidFill>
                <a:latin typeface="Arial" panose="020B0604020202020204" pitchFamily="34" charset="0"/>
                <a:ea typeface="Times New Roman" panose="02020603050405020304" pitchFamily="18" charset="0"/>
                <a:cs typeface="Arial" panose="020B0604020202020204" pitchFamily="34" charset="0"/>
              </a:rPr>
              <a:t>if you aren’t sure about something.</a:t>
            </a:r>
            <a:endParaRPr lang="en-GB" sz="15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1" name="Rounded Rectangle 20">
            <a:extLst>
              <a:ext uri="{FF2B5EF4-FFF2-40B4-BE49-F238E27FC236}">
                <a16:creationId xmlns:a16="http://schemas.microsoft.com/office/drawing/2014/main" id="{5955058E-80BE-7E97-4737-9E62AE4CA489}"/>
              </a:ext>
            </a:extLst>
          </p:cNvPr>
          <p:cNvSpPr/>
          <p:nvPr/>
        </p:nvSpPr>
        <p:spPr>
          <a:xfrm>
            <a:off x="4227488" y="2445797"/>
            <a:ext cx="3632818" cy="2632640"/>
          </a:xfrm>
          <a:prstGeom prst="roundRect">
            <a:avLst>
              <a:gd name="adj" fmla="val 0"/>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08000" bIns="108000" rtlCol="0" anchor="t"/>
          <a:lstStyle/>
          <a:p>
            <a:pPr lvl="0">
              <a:lnSpc>
                <a:spcPct val="115000"/>
              </a:lnSpc>
              <a:spcAft>
                <a:spcPts val="1200"/>
              </a:spcAft>
            </a:pPr>
            <a:r>
              <a:rPr lang="en-GB" sz="2000" b="1" dirty="0">
                <a:solidFill>
                  <a:schemeClr val="tx1"/>
                </a:solidFill>
                <a:latin typeface="Arial" panose="020B0604020202020204" pitchFamily="34" charset="0"/>
                <a:ea typeface="Times New Roman" panose="02020603050405020304" pitchFamily="18" charset="0"/>
                <a:cs typeface="Arial" panose="020B0604020202020204" pitchFamily="34" charset="0"/>
              </a:rPr>
              <a:t>Respect each other’s views</a:t>
            </a:r>
          </a:p>
          <a:p>
            <a:pPr>
              <a:lnSpc>
                <a:spcPct val="115000"/>
              </a:lnSpc>
            </a:pPr>
            <a:r>
              <a:rPr lang="en-GB" sz="15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Not everyone here wil</a:t>
            </a:r>
            <a:r>
              <a:rPr lang="en-GB" sz="1500" dirty="0">
                <a:solidFill>
                  <a:schemeClr val="tx1"/>
                </a:solidFill>
                <a:latin typeface="Arial" panose="020B0604020202020204" pitchFamily="34" charset="0"/>
                <a:ea typeface="Times New Roman" panose="02020603050405020304" pitchFamily="18" charset="0"/>
                <a:cs typeface="Arial" panose="020B0604020202020204" pitchFamily="34" charset="0"/>
              </a:rPr>
              <a:t>l think the same thing</a:t>
            </a:r>
            <a:r>
              <a:rPr lang="en-GB" sz="15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If you disagree with someone</a:t>
            </a:r>
            <a:r>
              <a:rPr lang="en-GB" sz="15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r>
              <a:rPr lang="en-GB" sz="15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please share </a:t>
            </a:r>
            <a:r>
              <a:rPr lang="en-GB" sz="1500" dirty="0">
                <a:solidFill>
                  <a:schemeClr val="tx1"/>
                </a:solidFill>
                <a:latin typeface="Arial" panose="020B0604020202020204" pitchFamily="34" charset="0"/>
                <a:ea typeface="Times New Roman" panose="02020603050405020304" pitchFamily="18" charset="0"/>
                <a:cs typeface="Arial" panose="020B0604020202020204" pitchFamily="34" charset="0"/>
              </a:rPr>
              <a:t>that but</a:t>
            </a:r>
            <a:r>
              <a:rPr lang="en-GB" sz="15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always </a:t>
            </a:r>
            <a:r>
              <a:rPr lang="en-GB" sz="1500" dirty="0">
                <a:solidFill>
                  <a:schemeClr val="tx1"/>
                </a:solidFill>
                <a:latin typeface="Arial" panose="020B0604020202020204" pitchFamily="34" charset="0"/>
                <a:ea typeface="Times New Roman" panose="02020603050405020304" pitchFamily="18" charset="0"/>
                <a:cs typeface="Arial" panose="020B0604020202020204" pitchFamily="34" charset="0"/>
              </a:rPr>
              <a:t>be respectful. </a:t>
            </a:r>
            <a:endParaRPr lang="en-GB" sz="15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2" name="Rounded Rectangle 21">
            <a:extLst>
              <a:ext uri="{FF2B5EF4-FFF2-40B4-BE49-F238E27FC236}">
                <a16:creationId xmlns:a16="http://schemas.microsoft.com/office/drawing/2014/main" id="{72876D86-B17A-FAA2-3542-413C444D2CC2}"/>
              </a:ext>
            </a:extLst>
          </p:cNvPr>
          <p:cNvSpPr/>
          <p:nvPr/>
        </p:nvSpPr>
        <p:spPr>
          <a:xfrm>
            <a:off x="8097179" y="2335022"/>
            <a:ext cx="3632818" cy="2743415"/>
          </a:xfrm>
          <a:prstGeom prst="roundRect">
            <a:avLst>
              <a:gd name="adj" fmla="val 0"/>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08000" bIns="108000" rtlCol="0" anchor="t"/>
          <a:lstStyle/>
          <a:p>
            <a:pPr lvl="0">
              <a:lnSpc>
                <a:spcPct val="115000"/>
              </a:lnSpc>
              <a:spcAft>
                <a:spcPts val="1200"/>
              </a:spcAft>
            </a:pPr>
            <a:r>
              <a:rPr lang="en-GB" sz="2000" b="1" dirty="0">
                <a:solidFill>
                  <a:schemeClr val="tx1"/>
                </a:solidFill>
                <a:latin typeface="Arial" panose="020B0604020202020204" pitchFamily="34" charset="0"/>
                <a:ea typeface="Times New Roman" panose="02020603050405020304" pitchFamily="18" charset="0"/>
                <a:cs typeface="Arial" panose="020B0604020202020204" pitchFamily="34" charset="0"/>
              </a:rPr>
              <a:t>Giving time for everyone   to speak</a:t>
            </a:r>
            <a:endParaRPr lang="en-GB"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lnSpc>
                <a:spcPct val="115000"/>
              </a:lnSpc>
              <a:spcAft>
                <a:spcPts val="600"/>
              </a:spcAft>
            </a:pPr>
            <a:r>
              <a:rPr lang="en-GB" sz="1600" dirty="0">
                <a:solidFill>
                  <a:schemeClr val="tx1"/>
                </a:solidFill>
                <a:latin typeface="Arial" panose="020B0604020202020204" pitchFamily="34" charset="0"/>
                <a:ea typeface="Times New Roman" panose="02020603050405020304" pitchFamily="18" charset="0"/>
                <a:cs typeface="Arial" panose="020B0604020202020204" pitchFamily="34" charset="0"/>
              </a:rPr>
              <a:t>We will make sure we finish on time and cover everything we are here to talk about. We might politely move the conversation on if we are short of time, or if we would like to hear what others have to say.</a:t>
            </a:r>
            <a:endParaRPr lang="en-GB"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4" name="Graphic 23">
            <a:extLst>
              <a:ext uri="{FF2B5EF4-FFF2-40B4-BE49-F238E27FC236}">
                <a16:creationId xmlns:a16="http://schemas.microsoft.com/office/drawing/2014/main" id="{403DFA2E-5A84-6D38-1292-73714D3B0A0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flipH="1">
            <a:off x="1717006" y="1455732"/>
            <a:ext cx="914400" cy="914400"/>
          </a:xfrm>
          <a:prstGeom prst="rect">
            <a:avLst/>
          </a:prstGeom>
        </p:spPr>
      </p:pic>
      <p:pic>
        <p:nvPicPr>
          <p:cNvPr id="25" name="Graphic 24">
            <a:extLst>
              <a:ext uri="{FF2B5EF4-FFF2-40B4-BE49-F238E27FC236}">
                <a16:creationId xmlns:a16="http://schemas.microsoft.com/office/drawing/2014/main" id="{5A12A0F8-6FC7-6533-BD7B-FCCB2DCDE22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586697" y="1476009"/>
            <a:ext cx="914400" cy="914400"/>
          </a:xfrm>
          <a:prstGeom prst="rect">
            <a:avLst/>
          </a:prstGeom>
        </p:spPr>
      </p:pic>
      <p:pic>
        <p:nvPicPr>
          <p:cNvPr id="26" name="Graphic 25">
            <a:extLst>
              <a:ext uri="{FF2B5EF4-FFF2-40B4-BE49-F238E27FC236}">
                <a16:creationId xmlns:a16="http://schemas.microsoft.com/office/drawing/2014/main" id="{7625F6BD-CFBC-7D9C-0055-10FF027BF5A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flipH="1">
            <a:off x="9502726" y="1439254"/>
            <a:ext cx="821723" cy="821723"/>
          </a:xfrm>
          <a:prstGeom prst="rect">
            <a:avLst/>
          </a:prstGeom>
        </p:spPr>
      </p:pic>
      <p:pic>
        <p:nvPicPr>
          <p:cNvPr id="3" name="Picture 2" descr="Shape&#10;&#10;Description automatically generated">
            <a:extLst>
              <a:ext uri="{FF2B5EF4-FFF2-40B4-BE49-F238E27FC236}">
                <a16:creationId xmlns:a16="http://schemas.microsoft.com/office/drawing/2014/main" id="{8183AF5B-66B8-1BCE-FD82-3BDB41B46F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68" y="154854"/>
            <a:ext cx="1257300" cy="12096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FD8D060-B2C0-08E8-8797-D7580D8164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18" y="5402268"/>
            <a:ext cx="11946340" cy="1428367"/>
          </a:xfrm>
          <a:prstGeom prst="rect">
            <a:avLst/>
          </a:prstGeom>
        </p:spPr>
      </p:pic>
    </p:spTree>
    <p:extLst>
      <p:ext uri="{BB962C8B-B14F-4D97-AF65-F5344CB8AC3E}">
        <p14:creationId xmlns:p14="http://schemas.microsoft.com/office/powerpoint/2010/main" val="18009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F248B4-3475-448D-9B34-3222DFE9E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568" y="1483705"/>
            <a:ext cx="3057250" cy="4171507"/>
          </a:xfrm>
          <a:prstGeom prst="rect">
            <a:avLst/>
          </a:prstGeom>
          <a:ln>
            <a:noFill/>
          </a:ln>
          <a:effectLst>
            <a:outerShdw blurRad="292100" dist="139700" dir="2700000" algn="ctr" rotWithShape="0">
              <a:prstClr val="black">
                <a:alpha val="65000"/>
              </a:prstClr>
            </a:outerShdw>
          </a:effectLst>
        </p:spPr>
      </p:pic>
      <p:sp>
        <p:nvSpPr>
          <p:cNvPr id="2" name="Title 2">
            <a:extLst>
              <a:ext uri="{FF2B5EF4-FFF2-40B4-BE49-F238E27FC236}">
                <a16:creationId xmlns:a16="http://schemas.microsoft.com/office/drawing/2014/main" id="{D3CFB542-A249-F06E-8CA9-11C143EA2560}"/>
              </a:ext>
            </a:extLst>
          </p:cNvPr>
          <p:cNvSpPr>
            <a:spLocks noGrp="1"/>
          </p:cNvSpPr>
          <p:nvPr>
            <p:ph type="title"/>
          </p:nvPr>
        </p:nvSpPr>
        <p:spPr>
          <a:xfrm>
            <a:off x="1508898" y="316951"/>
            <a:ext cx="8756073" cy="611649"/>
          </a:xfrm>
        </p:spPr>
        <p:txBody>
          <a:bodyPr>
            <a:normAutofit fontScale="90000"/>
          </a:bodyPr>
          <a:lstStyle/>
          <a:p>
            <a:r>
              <a:rPr lang="en-GB" b="1" dirty="0">
                <a:solidFill>
                  <a:srgbClr val="007AC3"/>
                </a:solidFill>
              </a:rPr>
              <a:t>The AHP Strategies for England 2016-2027</a:t>
            </a:r>
          </a:p>
        </p:txBody>
      </p:sp>
      <p:pic>
        <p:nvPicPr>
          <p:cNvPr id="3" name="Picture 2" descr="Shape&#10;&#10;Description automatically generated">
            <a:extLst>
              <a:ext uri="{FF2B5EF4-FFF2-40B4-BE49-F238E27FC236}">
                <a16:creationId xmlns:a16="http://schemas.microsoft.com/office/drawing/2014/main" id="{64145375-A915-9126-31A3-750839745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68" y="154854"/>
            <a:ext cx="1257300" cy="12096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C7180A8-2536-451E-B23C-58272F7360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6628" y="4200208"/>
            <a:ext cx="2403113" cy="2451290"/>
          </a:xfrm>
          <a:prstGeom prst="ellipse">
            <a:avLst/>
          </a:prstGeom>
        </p:spPr>
      </p:pic>
      <p:pic>
        <p:nvPicPr>
          <p:cNvPr id="6" name="Picture 2">
            <a:extLst>
              <a:ext uri="{FF2B5EF4-FFF2-40B4-BE49-F238E27FC236}">
                <a16:creationId xmlns:a16="http://schemas.microsoft.com/office/drawing/2014/main" id="{01D30F04-9E0F-65E6-DF92-C74E6F30D4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8431" y="1477673"/>
            <a:ext cx="3101543" cy="438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29A44F4-6F7D-CE08-02AF-30171460E103}"/>
              </a:ext>
            </a:extLst>
          </p:cNvPr>
          <p:cNvPicPr>
            <a:picLocks noChangeAspect="1"/>
          </p:cNvPicPr>
          <p:nvPr/>
        </p:nvPicPr>
        <p:blipFill>
          <a:blip r:embed="rId7"/>
          <a:stretch>
            <a:fillRect/>
          </a:stretch>
        </p:blipFill>
        <p:spPr>
          <a:xfrm>
            <a:off x="8008431" y="4604312"/>
            <a:ext cx="2102967" cy="2047186"/>
          </a:xfrm>
          <a:prstGeom prst="rect">
            <a:avLst/>
          </a:prstGeom>
        </p:spPr>
      </p:pic>
      <p:pic>
        <p:nvPicPr>
          <p:cNvPr id="15" name="Picture 14">
            <a:extLst>
              <a:ext uri="{FF2B5EF4-FFF2-40B4-BE49-F238E27FC236}">
                <a16:creationId xmlns:a16="http://schemas.microsoft.com/office/drawing/2014/main" id="{72EA7F22-ED54-9294-C23F-FCD51D492BC0}"/>
              </a:ext>
            </a:extLst>
          </p:cNvPr>
          <p:cNvPicPr>
            <a:picLocks noChangeAspect="1"/>
          </p:cNvPicPr>
          <p:nvPr/>
        </p:nvPicPr>
        <p:blipFill>
          <a:blip r:embed="rId8"/>
          <a:stretch>
            <a:fillRect/>
          </a:stretch>
        </p:blipFill>
        <p:spPr>
          <a:xfrm>
            <a:off x="4260137" y="1237125"/>
            <a:ext cx="3253594" cy="4188728"/>
          </a:xfrm>
          <a:prstGeom prst="rect">
            <a:avLst/>
          </a:prstGeom>
        </p:spPr>
      </p:pic>
      <p:pic>
        <p:nvPicPr>
          <p:cNvPr id="16" name="Picture 15">
            <a:extLst>
              <a:ext uri="{FF2B5EF4-FFF2-40B4-BE49-F238E27FC236}">
                <a16:creationId xmlns:a16="http://schemas.microsoft.com/office/drawing/2014/main" id="{210A9180-0246-8003-8418-E842D254216D}"/>
              </a:ext>
            </a:extLst>
          </p:cNvPr>
          <p:cNvPicPr>
            <a:picLocks noChangeAspect="1"/>
          </p:cNvPicPr>
          <p:nvPr/>
        </p:nvPicPr>
        <p:blipFill>
          <a:blip r:embed="rId9"/>
          <a:stretch>
            <a:fillRect/>
          </a:stretch>
        </p:blipFill>
        <p:spPr>
          <a:xfrm>
            <a:off x="4369326" y="4650209"/>
            <a:ext cx="3639105" cy="2207791"/>
          </a:xfrm>
          <a:prstGeom prst="rect">
            <a:avLst/>
          </a:prstGeom>
        </p:spPr>
      </p:pic>
    </p:spTree>
    <p:extLst>
      <p:ext uri="{BB962C8B-B14F-4D97-AF65-F5344CB8AC3E}">
        <p14:creationId xmlns:p14="http://schemas.microsoft.com/office/powerpoint/2010/main" val="3668706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746CAFE-C228-0892-9759-042752BAD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18" y="68577"/>
            <a:ext cx="695359" cy="6953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8D03F2E6-47E0-19F9-86EE-0E40F3CE36BB}"/>
              </a:ext>
            </a:extLst>
          </p:cNvPr>
          <p:cNvSpPr txBox="1"/>
          <p:nvPr/>
        </p:nvSpPr>
        <p:spPr>
          <a:xfrm>
            <a:off x="1091583" y="77663"/>
            <a:ext cx="10916099"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4000" b="1">
                <a:solidFill>
                  <a:srgbClr val="005EB8"/>
                </a:solidFill>
                <a:latin typeface="Arial" panose="020B0604020202020204" pitchFamily="34" charset="0"/>
                <a:cs typeface="Arial" panose="020B0604020202020204" pitchFamily="34" charset="0"/>
              </a:rPr>
              <a:t>Key successes from</a:t>
            </a:r>
            <a:r>
              <a:rPr lang="en-GB" sz="4000" b="1" dirty="0">
                <a:solidFill>
                  <a:srgbClr val="005EB8"/>
                </a:solidFill>
                <a:latin typeface="Arial" panose="020B0604020202020204" pitchFamily="34" charset="0"/>
                <a:cs typeface="Arial" panose="020B0604020202020204" pitchFamily="34" charset="0"/>
              </a:rPr>
              <a:t> AHPs Deliver </a:t>
            </a:r>
            <a:endParaRPr kumimoji="0" lang="en-GB" sz="4000" b="0" i="0" u="none" strike="noStrike" kern="1200" cap="none" spc="0" normalizeH="0" baseline="0" noProof="0" dirty="0">
              <a:ln>
                <a:noFill/>
              </a:ln>
              <a:solidFill>
                <a:srgbClr val="C50C81"/>
              </a:solidFill>
              <a:effectLst/>
              <a:uLnTx/>
              <a:uFillTx/>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F85E2DC-30E9-C812-E51C-D002FD6A9E61}"/>
              </a:ext>
            </a:extLst>
          </p:cNvPr>
          <p:cNvSpPr/>
          <p:nvPr/>
        </p:nvSpPr>
        <p:spPr>
          <a:xfrm>
            <a:off x="69011" y="1276733"/>
            <a:ext cx="8911087" cy="5175825"/>
          </a:xfrm>
          <a:prstGeom prst="roundRect">
            <a:avLst/>
          </a:prstGeom>
          <a:solidFill>
            <a:srgbClr val="007AC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marL="283464" indent="-283464"/>
            <a:r>
              <a:rPr lang="en-GB" sz="160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marL="283464" indent="-283464"/>
            <a:r>
              <a:rPr lang="en-GB" sz="1600" b="1"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marL="283464" indent="-283464"/>
            <a:r>
              <a:rPr lang="en-GB" sz="1600" b="1"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marL="283464" indent="-283464"/>
            <a:r>
              <a:rPr lang="en-GB" sz="1600" b="1" dirty="0">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a:p>
            <a:pPr marL="283464" indent="-283464"/>
            <a:r>
              <a:rPr lang="en-GB" sz="1600" dirty="0">
                <a:solidFill>
                  <a:srgbClr val="FFFFFF"/>
                </a:solidFill>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graphicFrame>
        <p:nvGraphicFramePr>
          <p:cNvPr id="10" name="Table 9">
            <a:extLst>
              <a:ext uri="{FF2B5EF4-FFF2-40B4-BE49-F238E27FC236}">
                <a16:creationId xmlns:a16="http://schemas.microsoft.com/office/drawing/2014/main" id="{8FAA1F8A-4DF4-2942-4AF9-D02728277B5E}"/>
              </a:ext>
            </a:extLst>
          </p:cNvPr>
          <p:cNvGraphicFramePr>
            <a:graphicFrameLocks noGrp="1"/>
          </p:cNvGraphicFramePr>
          <p:nvPr>
            <p:extLst>
              <p:ext uri="{D42A27DB-BD31-4B8C-83A1-F6EECF244321}">
                <p14:modId xmlns:p14="http://schemas.microsoft.com/office/powerpoint/2010/main" val="2937960310"/>
              </p:ext>
            </p:extLst>
          </p:nvPr>
        </p:nvGraphicFramePr>
        <p:xfrm>
          <a:off x="184318" y="1611241"/>
          <a:ext cx="8704593" cy="4571576"/>
        </p:xfrm>
        <a:graphic>
          <a:graphicData uri="http://schemas.openxmlformats.org/drawingml/2006/table">
            <a:tbl>
              <a:tblPr firstRow="1" bandRow="1">
                <a:tableStyleId>{5C22544A-7EE6-4342-B048-85BDC9FD1C3A}</a:tableStyleId>
              </a:tblPr>
              <a:tblGrid>
                <a:gridCol w="2350829">
                  <a:extLst>
                    <a:ext uri="{9D8B030D-6E8A-4147-A177-3AD203B41FA5}">
                      <a16:colId xmlns:a16="http://schemas.microsoft.com/office/drawing/2014/main" val="800128276"/>
                    </a:ext>
                  </a:extLst>
                </a:gridCol>
                <a:gridCol w="6353764">
                  <a:extLst>
                    <a:ext uri="{9D8B030D-6E8A-4147-A177-3AD203B41FA5}">
                      <a16:colId xmlns:a16="http://schemas.microsoft.com/office/drawing/2014/main" val="3714304663"/>
                    </a:ext>
                  </a:extLst>
                </a:gridCol>
              </a:tblGrid>
              <a:tr h="592480">
                <a:tc>
                  <a:txBody>
                    <a:bodyPr/>
                    <a:lstStyle/>
                    <a:p>
                      <a:r>
                        <a:rPr lang="en-GB" sz="1600" b="1">
                          <a:solidFill>
                            <a:schemeClr val="bg1"/>
                          </a:solidFill>
                          <a:latin typeface="Arial" panose="020B0604020202020204" pitchFamily="34" charset="0"/>
                          <a:cs typeface="Arial" panose="020B0604020202020204" pitchFamily="34" charset="0"/>
                        </a:rPr>
                        <a:t>Anti-Racism </a:t>
                      </a:r>
                      <a:endParaRPr lang="en-GB" sz="160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1600">
                          <a:solidFill>
                            <a:schemeClr val="bg1"/>
                          </a:solidFill>
                          <a:latin typeface="Arial" panose="020B0604020202020204" pitchFamily="34" charset="0"/>
                          <a:cs typeface="Arial" panose="020B0604020202020204" pitchFamily="34" charset="0"/>
                        </a:rPr>
                        <a:t>Anti-racism structures and regional networks established, but further work needed as evidenced by NHS Staff survey and WRES data</a:t>
                      </a:r>
                      <a:endParaRPr lang="en-GB" sz="1600">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4551942"/>
                  </a:ext>
                </a:extLst>
              </a:tr>
              <a:tr h="426508">
                <a:tc>
                  <a:txBody>
                    <a:bodyPr/>
                    <a:lstStyle/>
                    <a:p>
                      <a:r>
                        <a:rPr lang="en-GB" sz="1600" b="1">
                          <a:solidFill>
                            <a:schemeClr val="bg1"/>
                          </a:solidFill>
                          <a:latin typeface="Arial" panose="020B0604020202020204" pitchFamily="34" charset="0"/>
                          <a:cs typeface="Arial" panose="020B0604020202020204" pitchFamily="34" charset="0"/>
                        </a:rPr>
                        <a:t>Co-production</a:t>
                      </a:r>
                      <a:endParaRPr lang="en-GB" sz="160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600">
                          <a:solidFill>
                            <a:schemeClr val="bg1"/>
                          </a:solidFill>
                          <a:latin typeface="Arial" panose="020B0604020202020204" pitchFamily="34" charset="0"/>
                          <a:cs typeface="Arial" panose="020B0604020202020204" pitchFamily="34" charset="0"/>
                        </a:rPr>
                        <a:t>Clear practice examples emerging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7980304"/>
                  </a:ext>
                </a:extLst>
              </a:tr>
              <a:tr h="426508">
                <a:tc>
                  <a:txBody>
                    <a:bodyPr/>
                    <a:lstStyle/>
                    <a:p>
                      <a:r>
                        <a:rPr lang="en-GB" sz="1600" b="1">
                          <a:solidFill>
                            <a:schemeClr val="bg1"/>
                          </a:solidFill>
                          <a:latin typeface="Arial" panose="020B0604020202020204" pitchFamily="34" charset="0"/>
                          <a:cs typeface="Arial" panose="020B0604020202020204" pitchFamily="34" charset="0"/>
                        </a:rPr>
                        <a:t>Diverse and inclusive leadership</a:t>
                      </a:r>
                      <a:endParaRPr lang="en-GB" sz="160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600">
                          <a:solidFill>
                            <a:schemeClr val="bg1"/>
                          </a:solidFill>
                          <a:latin typeface="Arial" panose="020B0604020202020204" pitchFamily="34" charset="0"/>
                          <a:cs typeface="Arial" panose="020B0604020202020204" pitchFamily="34" charset="0"/>
                        </a:rPr>
                        <a:t>More AHP leadership roles in provider organisations, need for professional and ethnic diversity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9262639"/>
                  </a:ext>
                </a:extLst>
              </a:tr>
              <a:tr h="426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chemeClr val="bg1"/>
                          </a:solidFill>
                          <a:latin typeface="Arial" panose="020B0604020202020204" pitchFamily="34" charset="0"/>
                          <a:cs typeface="Arial" panose="020B0604020202020204" pitchFamily="34" charset="0"/>
                        </a:rPr>
                        <a:t>Right skills, place,  time</a:t>
                      </a:r>
                      <a:endParaRPr lang="en-GB" sz="160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600">
                          <a:solidFill>
                            <a:schemeClr val="bg1"/>
                          </a:solidFill>
                          <a:latin typeface="Arial" panose="020B0604020202020204" pitchFamily="34" charset="0"/>
                          <a:cs typeface="Arial" panose="020B0604020202020204" pitchFamily="34" charset="0"/>
                        </a:rPr>
                        <a:t>Broader deployment across services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113271"/>
                  </a:ext>
                </a:extLst>
              </a:tr>
              <a:tr h="543194">
                <a:tc>
                  <a:txBody>
                    <a:bodyPr/>
                    <a:lstStyle/>
                    <a:p>
                      <a:r>
                        <a:rPr lang="en-GB" sz="1600" b="1">
                          <a:solidFill>
                            <a:schemeClr val="bg1"/>
                          </a:solidFill>
                          <a:latin typeface="Arial" panose="020B0604020202020204" pitchFamily="34" charset="0"/>
                          <a:cs typeface="Arial" panose="020B0604020202020204" pitchFamily="34" charset="0"/>
                        </a:rPr>
                        <a:t>Research</a:t>
                      </a:r>
                      <a:endParaRPr lang="en-GB" sz="160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600">
                          <a:solidFill>
                            <a:schemeClr val="bg1"/>
                          </a:solidFill>
                          <a:latin typeface="Arial" panose="020B0604020202020204" pitchFamily="34" charset="0"/>
                          <a:cs typeface="Arial" panose="020B0604020202020204" pitchFamily="34" charset="0"/>
                        </a:rPr>
                        <a:t>Stronger NIHR links and more research-active AHPs, need for more clinical academics and translation of research into practice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06575358"/>
                  </a:ext>
                </a:extLst>
              </a:tr>
              <a:tr h="426508">
                <a:tc>
                  <a:txBody>
                    <a:bodyPr/>
                    <a:lstStyle/>
                    <a:p>
                      <a:r>
                        <a:rPr lang="en-GB" sz="1600" b="1">
                          <a:solidFill>
                            <a:schemeClr val="bg1"/>
                          </a:solidFill>
                          <a:latin typeface="Arial" panose="020B0604020202020204" pitchFamily="34" charset="0"/>
                          <a:cs typeface="Arial" panose="020B0604020202020204" pitchFamily="34" charset="0"/>
                        </a:rPr>
                        <a:t>Social Justice </a:t>
                      </a:r>
                      <a:endParaRPr lang="en-GB" sz="160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600">
                          <a:solidFill>
                            <a:schemeClr val="bg1"/>
                          </a:solidFill>
                          <a:latin typeface="Arial" panose="020B0604020202020204" pitchFamily="34" charset="0"/>
                          <a:cs typeface="Arial" panose="020B0604020202020204" pitchFamily="34" charset="0"/>
                        </a:rPr>
                        <a:t>"What matters to me" conversations embedded, challenges in understanding data and equity of services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4045346"/>
                  </a:ext>
                </a:extLst>
              </a:tr>
              <a:tr h="426508">
                <a:tc>
                  <a:txBody>
                    <a:bodyPr/>
                    <a:lstStyle/>
                    <a:p>
                      <a:r>
                        <a:rPr lang="en-GB" sz="1600" b="1">
                          <a:solidFill>
                            <a:schemeClr val="bg1"/>
                          </a:solidFill>
                          <a:latin typeface="Arial" panose="020B0604020202020204" pitchFamily="34" charset="0"/>
                          <a:cs typeface="Arial" panose="020B0604020202020204" pitchFamily="34" charset="0"/>
                        </a:rPr>
                        <a:t>Optimising care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chemeClr val="bg1"/>
                          </a:solidFill>
                          <a:latin typeface="Arial" panose="020B0604020202020204" pitchFamily="34" charset="0"/>
                          <a:cs typeface="Arial" panose="020B0604020202020204" pitchFamily="34" charset="0"/>
                        </a:rPr>
                        <a:t>FCP and radiographer-led discharge scaling work to do regarding scope of practice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2474583"/>
                  </a:ext>
                </a:extLst>
              </a:tr>
              <a:tr h="426508">
                <a:tc>
                  <a:txBody>
                    <a:bodyPr/>
                    <a:lstStyle/>
                    <a:p>
                      <a:r>
                        <a:rPr lang="en-GB" sz="1600" b="1">
                          <a:solidFill>
                            <a:schemeClr val="bg1"/>
                          </a:solidFill>
                          <a:latin typeface="Arial" panose="020B0604020202020204" pitchFamily="34" charset="0"/>
                          <a:cs typeface="Arial" panose="020B0604020202020204" pitchFamily="34" charset="0"/>
                        </a:rPr>
                        <a:t>AHP community </a:t>
                      </a:r>
                      <a:endParaRPr lang="en-GB" sz="160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1600">
                          <a:solidFill>
                            <a:schemeClr val="bg1"/>
                          </a:solidFill>
                          <a:latin typeface="Arial" panose="020B0604020202020204" pitchFamily="34" charset="0"/>
                          <a:cs typeface="Arial" panose="020B0604020202020204" pitchFamily="34" charset="0"/>
                        </a:rPr>
                        <a:t>Awards and external recognition growing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3808397"/>
                  </a:ext>
                </a:extLst>
              </a:tr>
            </a:tbl>
          </a:graphicData>
        </a:graphic>
      </p:graphicFrame>
      <p:pic>
        <p:nvPicPr>
          <p:cNvPr id="8" name="Picture 7">
            <a:extLst>
              <a:ext uri="{FF2B5EF4-FFF2-40B4-BE49-F238E27FC236}">
                <a16:creationId xmlns:a16="http://schemas.microsoft.com/office/drawing/2014/main" id="{938FCBE2-AA33-7D08-7A3F-23A630CD9021}"/>
              </a:ext>
            </a:extLst>
          </p:cNvPr>
          <p:cNvPicPr>
            <a:picLocks noChangeAspect="1"/>
          </p:cNvPicPr>
          <p:nvPr/>
        </p:nvPicPr>
        <p:blipFill>
          <a:blip r:embed="rId4"/>
          <a:stretch>
            <a:fillRect/>
          </a:stretch>
        </p:blipFill>
        <p:spPr>
          <a:xfrm>
            <a:off x="9055114" y="1682540"/>
            <a:ext cx="2952568" cy="41701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49509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32586F104AFBB4BA86C223AA6ABC79F" ma:contentTypeVersion="19" ma:contentTypeDescription="Create a new document." ma:contentTypeScope="" ma:versionID="b7ab7c0c92d66c055088b6edf0883885">
  <xsd:schema xmlns:xsd="http://www.w3.org/2001/XMLSchema" xmlns:xs="http://www.w3.org/2001/XMLSchema" xmlns:p="http://schemas.microsoft.com/office/2006/metadata/properties" xmlns:ns2="91cc6b19-496b-4297-83e5-520c92fb0d56" xmlns:ns3="c143a6c5-5942-4b69-8d61-fb579588568f" targetNamespace="http://schemas.microsoft.com/office/2006/metadata/properties" ma:root="true" ma:fieldsID="2b52cb43fbc89248f3e001bd731448dd" ns2:_="" ns3:_="">
    <xsd:import namespace="91cc6b19-496b-4297-83e5-520c92fb0d56"/>
    <xsd:import namespace="c143a6c5-5942-4b69-8d61-fb579588568f"/>
    <xsd:element name="properties">
      <xsd:complexType>
        <xsd:sequence>
          <xsd:element name="documentManagement">
            <xsd:complexType>
              <xsd:all>
                <xsd:element ref="ns2:Review_x0020_Date"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_ip_UnifiedCompliancePolicyProperties" minOccurs="0"/>
                <xsd:element ref="ns3:_ip_UnifiedCompliancePolicyUIAction"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cc6b19-496b-4297-83e5-520c92fb0d56" elementFormDefault="qualified">
    <xsd:import namespace="http://schemas.microsoft.com/office/2006/documentManagement/types"/>
    <xsd:import namespace="http://schemas.microsoft.com/office/infopath/2007/PartnerControls"/>
    <xsd:element name="Review_x0020_Date" ma:index="5" nillable="true" ma:displayName="Review date" ma:indexed="true" ma:internalName="Review_x0020_Date">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43a6c5-5942-4b69-8d61-fb579588568f"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internalName="_ip_UnifiedCompliancePolicyProperties" ma:readOnly="false">
      <xsd:simpleType>
        <xsd:restriction base="dms:Note"/>
      </xsd:simpleType>
    </xsd:element>
    <xsd:element name="_ip_UnifiedCompliancePolicyUIAction" ma:index="18" nillable="true" ma:displayName="Unified Compliance Policy UI Action" ma:hidden="true" ma:internalName="_ip_UnifiedCompliancePolicyUIAction" ma:readOnly="false">
      <xsd:simpleType>
        <xsd:restriction base="dms:Text"/>
      </xsd:simpleType>
    </xsd:element>
    <xsd:element name="TaxCatchAll" ma:index="22" nillable="true" ma:displayName="Taxonomy Catch All Column" ma:hidden="true" ma:list="{7eff57db-22da-4108-9949-25d5ad57bdff}" ma:internalName="TaxCatchAll" ma:showField="CatchAllData" ma:web="c143a6c5-5942-4b69-8d61-fb57958856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143a6c5-5942-4b69-8d61-fb579588568f" xsi:nil="true"/>
    <Review_x0020_Date xmlns="91cc6b19-496b-4297-83e5-520c92fb0d56" xsi:nil="true"/>
    <_ip_UnifiedCompliancePolicyProperties xmlns="c143a6c5-5942-4b69-8d61-fb579588568f" xsi:nil="true"/>
    <_ip_UnifiedCompliancePolicyUIAction xmlns="c143a6c5-5942-4b69-8d61-fb579588568f" xsi:nil="true"/>
    <lcf76f155ced4ddcb4097134ff3c332f xmlns="91cc6b19-496b-4297-83e5-520c92fb0d5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892A573-FEA9-47D8-A2A0-8230DB38FCC9}">
  <ds:schemaRefs>
    <ds:schemaRef ds:uri="http://schemas.microsoft.com/sharepoint/v3/contenttype/forms"/>
  </ds:schemaRefs>
</ds:datastoreItem>
</file>

<file path=customXml/itemProps2.xml><?xml version="1.0" encoding="utf-8"?>
<ds:datastoreItem xmlns:ds="http://schemas.openxmlformats.org/officeDocument/2006/customXml" ds:itemID="{2147AF30-7932-41F4-816C-AC4F0A38110A}">
  <ds:schemaRefs>
    <ds:schemaRef ds:uri="91cc6b19-496b-4297-83e5-520c92fb0d56"/>
    <ds:schemaRef ds:uri="c143a6c5-5942-4b69-8d61-fb57958856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A65F3F3-641A-424B-8A40-43923FE49048}">
  <ds:schemaRefs>
    <ds:schemaRef ds:uri="http://schemas.microsoft.com/office/infopath/2007/PartnerControls"/>
    <ds:schemaRef ds:uri="http://purl.org/dc/elements/1.1/"/>
    <ds:schemaRef ds:uri="http://schemas.microsoft.com/office/2006/metadata/properties"/>
    <ds:schemaRef ds:uri="http://purl.org/dc/dcmitype/"/>
    <ds:schemaRef ds:uri="http://www.w3.org/XML/1998/namespace"/>
    <ds:schemaRef ds:uri="http://schemas.openxmlformats.org/package/2006/metadata/core-properties"/>
    <ds:schemaRef ds:uri="http://schemas.microsoft.com/office/2006/documentManagement/types"/>
    <ds:schemaRef ds:uri="c143a6c5-5942-4b69-8d61-fb579588568f"/>
    <ds:schemaRef ds:uri="91cc6b19-496b-4297-83e5-520c92fb0d56"/>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5431</TotalTime>
  <Words>2357</Words>
  <Application>Microsoft Office PowerPoint</Application>
  <PresentationFormat>Widescreen</PresentationFormat>
  <Paragraphs>271</Paragraphs>
  <Slides>21</Slides>
  <Notes>17</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How we will work together </vt:lpstr>
      <vt:lpstr>The AHP Strategies for England 2016-2027</vt:lpstr>
      <vt:lpstr>PowerPoint Presentation</vt:lpstr>
      <vt:lpstr>A third AHP framework</vt:lpstr>
      <vt:lpstr>AHP Framework timetable</vt:lpstr>
      <vt:lpstr>Our themes</vt:lpstr>
      <vt:lpstr>PowerPoint Presentation</vt:lpstr>
      <vt:lpstr>PowerPoint Presentation</vt:lpstr>
      <vt:lpstr>PowerPoint Presentation</vt:lpstr>
      <vt:lpstr>Theme 2:  Keeping people healthy  </vt:lpstr>
      <vt:lpstr>Theme 3- People and AHP workforce  </vt:lpstr>
      <vt:lpstr>Theme 4: Working differently  </vt:lpstr>
      <vt:lpstr>Theme 5 – Research, improvement and innovation</vt:lpstr>
      <vt:lpstr>Theme 6: Data, digital and technology</vt:lpstr>
      <vt:lpstr>PowerPoint Presentation</vt:lpstr>
    </vt:vector>
  </TitlesOfParts>
  <Company>NHS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 Shucong (NHS ENGLAND)</dc:creator>
  <cp:lastModifiedBy>Thea Healy</cp:lastModifiedBy>
  <cp:revision>6</cp:revision>
  <dcterms:created xsi:type="dcterms:W3CDTF">2026-03-03T10:20:21Z</dcterms:created>
  <dcterms:modified xsi:type="dcterms:W3CDTF">2026-06-08T12:56:25Z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0x010100C32586F104AFBB4BA86C223AA6ABC79F</vt:lpwstr>
  </property>
  <property fmtid="{D5CDD505-2E9C-101B-9397-08002B2CF9AE}" pid="3" name="MediaServiceImageTags">
    <vt:lpwstr/>
  </property>
</Properties>
</file>