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327" r:id="rId5"/>
    <p:sldId id="374" r:id="rId6"/>
    <p:sldId id="367" r:id="rId7"/>
    <p:sldId id="383" r:id="rId8"/>
    <p:sldId id="384" r:id="rId9"/>
    <p:sldId id="385" r:id="rId10"/>
    <p:sldId id="386" r:id="rId11"/>
    <p:sldId id="387" r:id="rId12"/>
    <p:sldId id="391" r:id="rId13"/>
    <p:sldId id="34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537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orient="horz" pos="1117" userDrawn="1">
          <p15:clr>
            <a:srgbClr val="A4A3A4"/>
          </p15:clr>
        </p15:guide>
        <p15:guide id="4" orient="horz" pos="3838" userDrawn="1">
          <p15:clr>
            <a:srgbClr val="A4A3A4"/>
          </p15:clr>
        </p15:guide>
        <p15:guide id="5" orient="horz" pos="4020" userDrawn="1">
          <p15:clr>
            <a:srgbClr val="A4A3A4"/>
          </p15:clr>
        </p15:guide>
        <p15:guide id="6" orient="horz" pos="3045" userDrawn="1">
          <p15:clr>
            <a:srgbClr val="A4A3A4"/>
          </p15:clr>
        </p15:guide>
        <p15:guide id="7" pos="3046" userDrawn="1">
          <p15:clr>
            <a:srgbClr val="A4A3A4"/>
          </p15:clr>
        </p15:guide>
        <p15:guide id="8" pos="4634" userDrawn="1">
          <p15:clr>
            <a:srgbClr val="A4A3A4"/>
          </p15:clr>
        </p15:guide>
        <p15:guide id="11" pos="34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FCA460F-A344-91ED-1946-7D6C70EB2834}" name="Livia Dascalciuc" initials="LD" userId="S::Livia.Dascalciuc@rcot.co.uk::a031dcc4-f4ac-4ae4-898a-1e3e3da99c9b" providerId="AD"/>
  <p188:author id="{2F741456-CCA6-1091-4B81-58E35EF0D78F}" name="Samantha Bandak" initials="SB" userId="S::samantha.bandak@rcot.co.uk::d640a69f-58f3-4f85-bf0b-bca9c43f0a5e" providerId="AD"/>
  <p188:author id="{BD742C58-565B-8E97-AC6E-B88B8310388B}" name="Aaron Wedgbury" initials="AW" userId="bdaa2f2e54bf2ab9" providerId="Windows Live"/>
  <p188:author id="{C3DBCCAB-A55E-6066-545B-816FCDEEFBC9}" name="Thea Healy" initials="TH" userId="S::Thea.Healy@rcot.co.uk::a019e206-9d22-4ab7-82f3-e35c6c9e18ab" providerId="AD"/>
  <p188:author id="{D906ABF6-9FD1-B61F-2A77-4014CDE245F2}" name="Charleen Burton" initials="CB" userId="8f2037c9071621a2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35A3"/>
    <a:srgbClr val="D3C2E3"/>
    <a:srgbClr val="B2C2C6"/>
    <a:srgbClr val="C6F1E9"/>
    <a:srgbClr val="43CF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E45C3F-7DF1-772D-79D0-708AC4BC8BF4}" v="19" dt="2026-10-22T11:37:33.420"/>
  </p1510:revLst>
</p1510:revInfo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9601" autoAdjust="0"/>
  </p:normalViewPr>
  <p:slideViewPr>
    <p:cSldViewPr snapToGrid="0" snapToObjects="1">
      <p:cViewPr varScale="1">
        <p:scale>
          <a:sx n="60" d="100"/>
          <a:sy n="60" d="100"/>
        </p:scale>
        <p:origin x="840" y="44"/>
      </p:cViewPr>
      <p:guideLst>
        <p:guide pos="7537"/>
        <p:guide orient="horz" pos="709"/>
        <p:guide orient="horz" pos="1117"/>
        <p:guide orient="horz" pos="3838"/>
        <p:guide orient="horz" pos="4020"/>
        <p:guide orient="horz" pos="3045"/>
        <p:guide pos="3046"/>
        <p:guide pos="4634"/>
        <p:guide pos="347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 varScale="1">
      <p:scale>
        <a:sx n="1" d="1"/>
        <a:sy n="1" d="1"/>
      </p:scale>
      <p:origin x="0" y="-2720"/>
    </p:cViewPr>
  </p:sorterViewPr>
  <p:notesViewPr>
    <p:cSldViewPr snapToGrid="0" snapToObjects="1">
      <p:cViewPr>
        <p:scale>
          <a:sx n="50" d="100"/>
          <a:sy n="50" d="100"/>
        </p:scale>
        <p:origin x="2640" y="-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959FB64-4F19-334F-8E05-861D58855F3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6CA87E-E1A8-E74B-AAC1-650BC9C0B1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E0D092-C125-F649-8EDF-CB0F00E04E17}" type="datetimeFigureOut">
              <a:rPr lang="en-US" smtClean="0">
                <a:latin typeface="Arial" panose="020B0604020202020204" pitchFamily="34" charset="0"/>
              </a:rPr>
              <a:t>10/22/2026</a:t>
            </a:fld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F431B0-4354-8C4D-A0B7-9EE972D277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122DBB-4EA4-DD47-AB6F-45D2A36FDCC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076F1-2C7C-854B-886E-51E100825012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99290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BDF9C85-7E1A-6F49-830C-EF063969E7E0}" type="datetimeFigureOut">
              <a:rPr lang="en-US" smtClean="0"/>
              <a:pPr/>
              <a:t>10/22/2026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42846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49AF1C96-0F32-4040-BD4A-A69D2811CB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61301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171450" indent="-171450" algn="l" defTabSz="914400" rtl="0" eaLnBrk="1" latinLnBrk="0" hangingPunct="1">
      <a:spcAft>
        <a:spcPts val="1200"/>
      </a:spcAft>
      <a:buFont typeface="Arial" panose="020B0604020202020204" pitchFamily="34" charset="0"/>
      <a:buChar char="•"/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628650" indent="-171450" algn="l" defTabSz="914400" rtl="0" eaLnBrk="1" latinLnBrk="0" hangingPunct="1">
      <a:spcAft>
        <a:spcPts val="1200"/>
      </a:spcAft>
      <a:buFont typeface="Arial" panose="020B0604020202020204" pitchFamily="34" charset="0"/>
      <a:buChar char="•"/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085850" indent="-171450" algn="l" defTabSz="914400" rtl="0" eaLnBrk="1" latinLnBrk="0" hangingPunct="1">
      <a:spcAft>
        <a:spcPts val="1200"/>
      </a:spcAft>
      <a:buFont typeface="Arial" panose="020B0604020202020204" pitchFamily="34" charset="0"/>
      <a:buChar char="•"/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543050" indent="-171450" algn="l" defTabSz="914400" rtl="0" eaLnBrk="1" latinLnBrk="0" hangingPunct="1">
      <a:spcAft>
        <a:spcPts val="1200"/>
      </a:spcAft>
      <a:buFont typeface="Arial" panose="020B0604020202020204" pitchFamily="34" charset="0"/>
      <a:buChar char="•"/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2000250" indent="-171450" algn="l" defTabSz="914400" rtl="0" eaLnBrk="1" latinLnBrk="0" hangingPunct="1">
      <a:spcAft>
        <a:spcPts val="1200"/>
      </a:spcAft>
      <a:buFont typeface="Arial" panose="020B0604020202020204" pitchFamily="34" charset="0"/>
      <a:buChar char="•"/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184650"/>
          </a:xfrm>
        </p:spPr>
        <p:txBody>
          <a:bodyPr/>
          <a:lstStyle/>
          <a:p>
            <a:pPr lvl="0" fontAlgn="t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Welcome and thank you for joining.</a:t>
            </a:r>
          </a:p>
          <a:p>
            <a:pPr fontAlgn="t"/>
            <a:r>
              <a:rPr lang="en-GB" dirty="0"/>
              <a:t>As members of the Royal College of Occupational Therapists, we work together to champion the profession and maximise its contribution to people's health, wellbeing, participation and quality of life.</a:t>
            </a:r>
          </a:p>
          <a:p>
            <a:pPr lvl="0" fontAlgn="t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This session introduces 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Participation Changes Everything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, our theme for OT Week 2026.</a:t>
            </a:r>
          </a:p>
          <a:p>
            <a:pPr lvl="0" fontAlgn="t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We'll explore why participation matters, why it should be a priority across health, care, education and communities and the role occupational therapists play in enabling it.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F1C96-0F32-4040-BD4A-A69D2811CBEE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181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t"/>
            <a:r>
              <a:rPr lang="en-GB" dirty="0"/>
              <a:t>Let's start by looking at what we mean by participation.</a:t>
            </a:r>
          </a:p>
          <a:p>
            <a:pPr lvl="0" fontAlgn="t"/>
            <a:r>
              <a:rPr lang="en-GB" dirty="0"/>
              <a:t>It's about being able to take part in the activities, roles and relationships that matter to us.</a:t>
            </a:r>
          </a:p>
          <a:p>
            <a:pPr lvl="0" fontAlgn="t"/>
            <a:r>
              <a:rPr lang="en-GB" dirty="0"/>
              <a:t>Participation includes many aspects of everyday life, from learning and working to caring for others, maintaining relationships, contributing to communities and enjoying hobbies and interests.</a:t>
            </a:r>
          </a:p>
          <a:p>
            <a:pPr lvl="0" fontAlgn="t"/>
            <a:r>
              <a:rPr lang="en-GB" dirty="0"/>
              <a:t>Participation is not a luxury or an optional extra. It is fundamental to health, wellbeing and quality of life.</a:t>
            </a:r>
          </a:p>
          <a:p>
            <a:pPr lvl="0" fontAlgn="t"/>
            <a:r>
              <a:rPr lang="en-GB" dirty="0"/>
              <a:t>That's why participation must be a priority across health, care, education and communities.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F1C96-0F32-4040-BD4A-A69D2811CBE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862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359BB-7AC8-4B6D-463D-C065FB0AA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ECA070-3329-C03C-E16C-477C6A249A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696C95-8C9A-B688-4BF2-190FA97E38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t"/>
            <a:r>
              <a:rPr lang="en-GB" dirty="0"/>
              <a:t>Being able to take part in the activities that matter helps people live healthy, connected and meaningful lives.</a:t>
            </a:r>
          </a:p>
          <a:p>
            <a:pPr lvl="0" fontAlgn="t"/>
            <a:r>
              <a:rPr lang="en-GB" dirty="0"/>
              <a:t>Through participation, people develop a sense of identity, purpose, connection and belonging.</a:t>
            </a:r>
          </a:p>
          <a:p>
            <a:pPr lvl="0" fontAlgn="t"/>
            <a:r>
              <a:rPr lang="en-GB" dirty="0"/>
              <a:t>Participation supports health, wellbeing, confidence and quality of life.</a:t>
            </a:r>
          </a:p>
          <a:p>
            <a:pPr lvl="0" fontAlgn="t"/>
            <a:r>
              <a:rPr lang="en-GB" dirty="0"/>
              <a:t>It helps people maintain relationships, fulfil valued roles and stay connected to their communities.</a:t>
            </a:r>
          </a:p>
          <a:p>
            <a:pPr lvl="0" fontAlgn="t"/>
            <a:r>
              <a:rPr lang="en-GB" dirty="0"/>
              <a:t>When people are unable to participate, the impact can be felt across every aspect of life.</a:t>
            </a:r>
          </a:p>
          <a:p>
            <a:pPr lvl="0" fontAlgn="t"/>
            <a:r>
              <a:rPr lang="en-GB" dirty="0"/>
              <a:t>The benefits of participation extend beyond the individual to families, communities and wider society.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B4A944-123D-A52E-E823-E3CE80C5547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F77E9F-BAE0-28FE-1D71-B575E6B7E6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F1C96-0F32-4040-BD4A-A69D2811CBE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246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F0045-2207-1028-9065-61730A11B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7D23C8-0CF2-2490-0B71-47FEA010DE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4AB155-27CA-C7E1-F3A9-D3626AC47B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When barriers get in the way of doing the things that matter, occupational therapists are experts in enabling participation.</a:t>
            </a:r>
          </a:p>
          <a:p>
            <a:pPr lvl="0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We understand the relationship between people, their environments and the activities that matter to them.</a:t>
            </a:r>
          </a:p>
          <a:p>
            <a:r>
              <a:rPr lang="en-GB" dirty="0"/>
              <a:t>We take a whole-person approach, considering goals, strengths, routines, relationships and contexts to identify barriers and develop practical solutions that enable participation.</a:t>
            </a:r>
          </a:p>
          <a:p>
            <a:pPr lvl="0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This might involve adapting environments, developing skills, introducing equipment, changing routines or working with families, employers, educators and communities.</a:t>
            </a:r>
          </a:p>
          <a:p>
            <a:pPr fontAlgn="t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Our focus is helping people continue doing the things they need, want and love to do.</a:t>
            </a:r>
          </a:p>
          <a:p>
            <a:pPr fontAlgn="t"/>
            <a:r>
              <a:rPr lang="en-GB" dirty="0"/>
              <a:t>Occupational therapists work across homes, communities, schools, workplaces and health and care services, helping people overcome barriers to participation.</a:t>
            </a:r>
          </a:p>
          <a:p>
            <a:pPr fontAlgn="t"/>
            <a:endParaRPr lang="en-GB" sz="1200" b="0" i="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843CD7-AF6D-DFE5-A5B7-3DB360DCFAA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B50249-B2AF-B9BE-45CE-680A126E62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F1C96-0F32-4040-BD4A-A69D2811CBE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336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9C8AE-D076-92FF-1450-21AE39ACD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38348F-D0CD-1FE9-1D06-1994836395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44CFFF-D5C4-FB44-AA46-7A26BA7BA9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t"/>
            <a:r>
              <a:rPr lang="en-GB" dirty="0"/>
              <a:t>Participation begins in childhood.</a:t>
            </a:r>
          </a:p>
          <a:p>
            <a:pPr lvl="0" fontAlgn="t"/>
            <a:r>
              <a:rPr lang="en-GB" dirty="0"/>
              <a:t>Children and young people learn, develop and grow through participation in everyday activities.</a:t>
            </a:r>
          </a:p>
          <a:p>
            <a:pPr lvl="0" fontAlgn="t"/>
            <a:r>
              <a:rPr lang="en-GB" dirty="0"/>
              <a:t>Being able to take part in education, play, family life and friendships helps children build skills, confidence and a sense of belonging.</a:t>
            </a:r>
          </a:p>
          <a:p>
            <a:pPr lvl="0" fontAlgn="t"/>
            <a:r>
              <a:rPr lang="en-GB" dirty="0"/>
              <a:t>When barriers are identified and addressed early, children are more likely to thrive in education and everyday life.</a:t>
            </a:r>
          </a:p>
          <a:p>
            <a:pPr lvl="0" fontAlgn="t"/>
            <a:r>
              <a:rPr lang="en-GB" dirty="0"/>
              <a:t>Supporting participation early can have benefits that last a lifetime.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00D955-E140-6DF4-D30D-8D300A4C800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5AE71A-DE21-AC08-B410-5957ED000C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F1C96-0F32-4040-BD4A-A69D2811CBE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7406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71051-C812-B4C5-8F2B-217B71550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C4F023-CC09-C392-B74A-CF1D571005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455168-88EB-21D6-4332-75EE67939F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t"/>
            <a:r>
              <a:rPr lang="en-GB" dirty="0"/>
              <a:t>Work is a meaningful occupation for many people and an important form of participation.</a:t>
            </a:r>
          </a:p>
          <a:p>
            <a:pPr lvl="0" fontAlgn="t"/>
            <a:r>
              <a:rPr lang="en-GB" dirty="0"/>
              <a:t>For many individuals, work provides more than an income. It provides purpose, social connection, structure and opportunities to contribute.</a:t>
            </a:r>
          </a:p>
          <a:p>
            <a:pPr lvl="0" fontAlgn="t"/>
            <a:r>
              <a:rPr lang="en-GB" dirty="0"/>
              <a:t>Ill health, disability and life events can create barriers to participation in work.</a:t>
            </a:r>
          </a:p>
          <a:p>
            <a:pPr lvl="0" fontAlgn="t"/>
            <a:r>
              <a:rPr lang="en-GB" dirty="0"/>
              <a:t>Supporting participation in work benefits individuals, families, employers and wider society.</a:t>
            </a:r>
          </a:p>
          <a:p>
            <a:pPr lvl="0" fontAlgn="t"/>
            <a:r>
              <a:rPr lang="en-GB" dirty="0"/>
              <a:t>Work is one example of how participation supports health, wellbeing, identity and quality of life.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778BEE-981C-45D7-7E1D-5823216DAA2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488A9F-2077-BBF8-99CA-220466ED55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F1C96-0F32-4040-BD4A-A69D2811CBE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902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1DC64-DA48-54C0-2AAE-425E4731F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41346D-A8AE-7A21-8F30-42353AFF6A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49AA13-CB82-371B-B97A-7D62ADA9E3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t"/>
            <a:r>
              <a:rPr lang="en-GB" dirty="0"/>
              <a:t>Participation remains important throughout later life.</a:t>
            </a:r>
          </a:p>
          <a:p>
            <a:pPr lvl="0" fontAlgn="t"/>
            <a:r>
              <a:rPr lang="en-GB" dirty="0"/>
              <a:t>As people age, health conditions, life circumstances and social changes can affect opportunities to participate.</a:t>
            </a:r>
          </a:p>
          <a:p>
            <a:pPr lvl="0" fontAlgn="t"/>
            <a:r>
              <a:rPr lang="en-GB" dirty="0"/>
              <a:t>Being able to continue doing the things that matter supports wellbeing, connection and quality of life.</a:t>
            </a:r>
          </a:p>
          <a:p>
            <a:pPr lvl="0" fontAlgn="t"/>
            <a:r>
              <a:rPr lang="en-GB" dirty="0"/>
              <a:t>Too often, people become disconnected from the activities, relationships and communities that matter to them.</a:t>
            </a:r>
          </a:p>
          <a:p>
            <a:pPr lvl="0" fontAlgn="t"/>
            <a:r>
              <a:rPr lang="en-GB" dirty="0"/>
              <a:t>Ageing well is about more than living longer. It's about continuing to participate in the activities, relationships and roles that give life meaning and purpose.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EB2B4A-24DC-E40A-025B-4C8CFF4ABAA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FF0549-99CA-7291-88AD-4B2BCD8C30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F1C96-0F32-4040-BD4A-A69D2811CBE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747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5DA7C-040A-8445-9ED1-3CFAADF5B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42305E-E79D-5FCC-2235-861F42EDCD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44E42F-F964-2738-8568-0D366B641D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t"/>
            <a:r>
              <a:rPr lang="en-GB" dirty="0"/>
              <a:t>Too often, support comes only after challenges have escalated.</a:t>
            </a:r>
          </a:p>
          <a:p>
            <a:pPr lvl="0" fontAlgn="t"/>
            <a:r>
              <a:rPr lang="en-GB" dirty="0"/>
              <a:t>Support should work around people's lives, not around services.</a:t>
            </a:r>
          </a:p>
          <a:p>
            <a:pPr lvl="0" fontAlgn="t"/>
            <a:r>
              <a:rPr lang="en-GB" dirty="0"/>
              <a:t>As occupational therapists, we know that meaningful outcomes start with understanding what matters to the individual.</a:t>
            </a:r>
          </a:p>
          <a:p>
            <a:pPr lvl="0" fontAlgn="t"/>
            <a:r>
              <a:rPr lang="en-GB" dirty="0"/>
              <a:t>Support should start earlier and be built around people's goals, aspirations and everyday lives.</a:t>
            </a:r>
          </a:p>
          <a:p>
            <a:pPr lvl="0" fontAlgn="t"/>
            <a:r>
              <a:rPr lang="en-GB" dirty="0"/>
              <a:t>Health, social care, education, employment, housing and community services should work together to remove barriers and improve outcomes.</a:t>
            </a:r>
          </a:p>
          <a:p>
            <a:pPr lvl="0" fontAlgn="t"/>
            <a:r>
              <a:rPr lang="en-GB" dirty="0"/>
              <a:t>This means looking beyond a diagnosis, condition or service pathway and focusing on the outcomes that matter most to people.</a:t>
            </a:r>
          </a:p>
          <a:p>
            <a:pPr lvl="0" fontAlgn="t"/>
            <a:r>
              <a:rPr lang="en-GB" dirty="0"/>
              <a:t>Addressing the wider factors that shape participation is essential to tackling inequalities.</a:t>
            </a:r>
          </a:p>
          <a:p>
            <a:pPr lvl="0" fontAlgn="t"/>
            <a:r>
              <a:rPr lang="en-GB" dirty="0"/>
              <a:t>Success should be measured by whether people can do the things that matter to them.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93EF66-762D-B27E-68EA-451EE9E08AA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597585-5D3F-226E-21F3-809F1AEFFA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F1C96-0F32-4040-BD4A-A69D2811CBE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0130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0C07C-4FFE-3780-88E9-F6EB69B67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646AA6-FF44-3BBD-1A98-06C6199622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183933-C736-CF5A-553B-FD4B63C27A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t"/>
            <a:r>
              <a:rPr lang="en-GB" dirty="0"/>
              <a:t>We've talked about the importance of participation and the difference it makes to people's lives.</a:t>
            </a:r>
          </a:p>
          <a:p>
            <a:pPr lvl="0" fontAlgn="t"/>
            <a:r>
              <a:rPr lang="en-GB" dirty="0"/>
              <a:t>If participation is fundamental to health, wellbeing and quality of life, then it should also be central to how we define success.</a:t>
            </a:r>
          </a:p>
          <a:p>
            <a:pPr lvl="0" fontAlgn="t"/>
            <a:r>
              <a:rPr lang="en-GB" dirty="0"/>
              <a:t>Too often, success is measured through treating illness, responding to crisis or delivering services.</a:t>
            </a:r>
          </a:p>
          <a:p>
            <a:pPr lvl="0" fontAlgn="t"/>
            <a:r>
              <a:rPr lang="en-GB" dirty="0"/>
              <a:t>Those measures matter, but they don't tell us whether people can do the things that matter to them.</a:t>
            </a:r>
          </a:p>
          <a:p>
            <a:pPr lvl="0" fontAlgn="t"/>
            <a:r>
              <a:rPr lang="en-GB" dirty="0"/>
              <a:t>The more important question is: can people learn, work, maintain relationships and participate in everyday life?</a:t>
            </a:r>
          </a:p>
          <a:p>
            <a:pPr lvl="0" fontAlgn="t"/>
            <a:r>
              <a:rPr lang="en-GB" dirty="0"/>
              <a:t>As occupational therapists, we focus on outcomes that are meaningful to people's lives.</a:t>
            </a:r>
          </a:p>
          <a:p>
            <a:pPr lvl="0" fontAlgn="t"/>
            <a:r>
              <a:rPr lang="en-GB" dirty="0"/>
              <a:t>Success should be measured by whether people are able to do the things that matter to them.</a:t>
            </a:r>
          </a:p>
          <a:p>
            <a:pPr lvl="0" fontAlgn="t"/>
            <a:r>
              <a:rPr lang="en-GB" dirty="0"/>
              <a:t>When people can do the things that matter to them, we know support is making a real difference.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5E5F8A-43DC-5F3B-B20C-BEE3E11AFC0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163236-955D-89FB-CE94-98FE2508D5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F1C96-0F32-4040-BD4A-A69D2811CBE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955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Thank you for taking the time to explore Participation Changes Everything.</a:t>
            </a:r>
          </a:p>
          <a:p>
            <a:pPr fontAlgn="t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We all have a role to play in helping others understand the importance of participation and the role occupational therapy plays in enabling it.</a:t>
            </a:r>
          </a:p>
          <a:p>
            <a:pPr lvl="0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If you'd like to learn more, access campaign resources or find additional ways to support the profession, please visit the campaign webpage and explore the resources available.</a:t>
            </a:r>
          </a:p>
          <a:p>
            <a:pPr lvl="0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Thank you.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F1C96-0F32-4040-BD4A-A69D2811CBE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859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B3974DEB-C1A0-671A-793E-6082C3491C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2904" y="5687615"/>
            <a:ext cx="2024751" cy="9007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26BA73-081C-BE43-AED8-2BA5D15113B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1638" y="720000"/>
            <a:ext cx="6552000" cy="1332000"/>
          </a:xfrm>
        </p:spPr>
        <p:txBody>
          <a:bodyPr wrap="square" lIns="0" tIns="0" rIns="0" bIns="0" anchor="t" anchorCtr="0">
            <a:normAutofit/>
          </a:bodyPr>
          <a:lstStyle>
            <a:lvl1pPr algn="l">
              <a:defRPr sz="4800" b="1" kern="100" spc="-4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86BD9976-0283-D740-BA62-E4EC7EA79F9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41638" y="2268000"/>
            <a:ext cx="6084000" cy="115200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400" kern="1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GB" noProof="0" dirty="0">
                <a:solidFill>
                  <a:schemeClr val="bg1"/>
                </a:solidFill>
              </a:rPr>
              <a:t>Click to add subtitle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FA31732-A8F1-BCC2-8452-B135593EF0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858000" y="799200"/>
            <a:ext cx="4852800" cy="510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9892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L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6BA73-081C-BE43-AED8-2BA5D15113B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1639" y="720000"/>
            <a:ext cx="11124000" cy="1332000"/>
          </a:xfrm>
        </p:spPr>
        <p:txBody>
          <a:bodyPr wrap="square" lIns="0" tIns="0" rIns="0" bIns="0" anchor="t" anchorCtr="0">
            <a:normAutofit/>
          </a:bodyPr>
          <a:lstStyle>
            <a:lvl1pPr algn="l">
              <a:defRPr sz="4800" b="1" kern="100" spc="-4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86BD9976-0283-D740-BA62-E4EC7EA79F9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41637" y="2268000"/>
            <a:ext cx="11124000" cy="115200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GB" noProof="0" dirty="0">
                <a:solidFill>
                  <a:schemeClr val="bg1"/>
                </a:solidFill>
              </a:rPr>
              <a:t>Click to add subtitle</a:t>
            </a:r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A4B75AB9-1A8C-172F-6FCD-F2AB7050B7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2904" y="5687615"/>
            <a:ext cx="2024751" cy="90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4009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9D013-966F-884C-B1C6-7E8C52F41AC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640" y="1440000"/>
            <a:ext cx="11134422" cy="4320000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 sz="2000"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623CB-4521-5A4B-B967-9B8C795E7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7" y="378000"/>
            <a:ext cx="11134425" cy="720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A146C6-6949-A8DC-66D4-90A55DC432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A3BA1E-12B2-6684-838E-1900680C1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CC11D22-BE73-54EE-7CC1-B6EE80F897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8" y="576000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347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Te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EF0150C1-7E09-681E-9825-EBD8D19097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2800" y="0"/>
            <a:ext cx="12192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9D013-966F-884C-B1C6-7E8C52F41AC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640" y="1440000"/>
            <a:ext cx="10260000" cy="4320000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 sz="2000"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623CB-4521-5A4B-B967-9B8C795E7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8" y="378000"/>
            <a:ext cx="10260000" cy="720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A146C6-6949-A8DC-66D4-90A55DC432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A3BA1E-12B2-6684-838E-1900680C1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3933350D-7499-65E2-9FA7-689744F756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8" y="576000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00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6">
            <a:extLst>
              <a:ext uri="{FF2B5EF4-FFF2-40B4-BE49-F238E27FC236}">
                <a16:creationId xmlns:a16="http://schemas.microsoft.com/office/drawing/2014/main" id="{C73D28BB-E675-45C1-CE9D-C14D47D080F7}"/>
              </a:ext>
            </a:extLst>
          </p:cNvPr>
          <p:cNvSpPr/>
          <p:nvPr/>
        </p:nvSpPr>
        <p:spPr>
          <a:xfrm>
            <a:off x="6194529" y="2752095"/>
            <a:ext cx="5997471" cy="4105905"/>
          </a:xfrm>
          <a:custGeom>
            <a:avLst/>
            <a:gdLst>
              <a:gd name="connsiteX0" fmla="*/ 5996984 w 5997471"/>
              <a:gd name="connsiteY0" fmla="*/ 1875438 h 4105905"/>
              <a:gd name="connsiteX1" fmla="*/ 3129567 w 5997471"/>
              <a:gd name="connsiteY1" fmla="*/ -217 h 4105905"/>
              <a:gd name="connsiteX2" fmla="*/ -487 w 5997471"/>
              <a:gd name="connsiteY2" fmla="*/ 3133244 h 4105905"/>
              <a:gd name="connsiteX3" fmla="*/ 153418 w 5997471"/>
              <a:gd name="connsiteY3" fmla="*/ 4105689 h 4105905"/>
              <a:gd name="connsiteX4" fmla="*/ 5996984 w 5997471"/>
              <a:gd name="connsiteY4" fmla="*/ 4105689 h 4105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97471" h="4105905">
                <a:moveTo>
                  <a:pt x="5996984" y="1875438"/>
                </a:moveTo>
                <a:cubicBezTo>
                  <a:pt x="5512957" y="771183"/>
                  <a:pt x="4411332" y="-217"/>
                  <a:pt x="3129567" y="-217"/>
                </a:cubicBezTo>
                <a:cubicBezTo>
                  <a:pt x="1400888" y="-217"/>
                  <a:pt x="-487" y="1402678"/>
                  <a:pt x="-487" y="3133244"/>
                </a:cubicBezTo>
                <a:cubicBezTo>
                  <a:pt x="-740" y="3463483"/>
                  <a:pt x="51196" y="3791702"/>
                  <a:pt x="153418" y="4105689"/>
                </a:cubicBezTo>
                <a:lnTo>
                  <a:pt x="5996984" y="4105689"/>
                </a:lnTo>
                <a:close/>
              </a:path>
            </a:pathLst>
          </a:custGeom>
          <a:solidFill>
            <a:schemeClr val="accent1"/>
          </a:solidFill>
          <a:ln w="1268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2A3CC-77D2-0746-8D46-3A7DC51AA8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40" y="720000"/>
            <a:ext cx="11160000" cy="792000"/>
          </a:xfrm>
        </p:spPr>
        <p:txBody>
          <a:bodyPr lIns="0" tIns="0" rIns="0" bIns="0" anchor="t" anchorCtr="0">
            <a:normAutofit/>
          </a:bodyPr>
          <a:lstStyle>
            <a:lvl1pPr>
              <a:defRPr sz="4800" b="1" kern="100" spc="-4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Section 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38A5CB-0137-9342-8E32-19D3FD1D65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32651" y="2349794"/>
            <a:ext cx="4317718" cy="4508205"/>
          </a:xfrm>
          <a:prstGeom prst="rect">
            <a:avLst/>
          </a:prstGeom>
        </p:spPr>
      </p:pic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512EEB2D-3FB2-3E79-981E-22851A39BC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2904" y="5687615"/>
            <a:ext cx="2024751" cy="90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V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6">
            <a:extLst>
              <a:ext uri="{FF2B5EF4-FFF2-40B4-BE49-F238E27FC236}">
                <a16:creationId xmlns:a16="http://schemas.microsoft.com/office/drawing/2014/main" id="{682DEF2F-C153-80B6-EAA0-E63B69C8D0EF}"/>
              </a:ext>
            </a:extLst>
          </p:cNvPr>
          <p:cNvSpPr/>
          <p:nvPr userDrawn="1"/>
        </p:nvSpPr>
        <p:spPr>
          <a:xfrm>
            <a:off x="6194529" y="2752095"/>
            <a:ext cx="5997471" cy="4105905"/>
          </a:xfrm>
          <a:custGeom>
            <a:avLst/>
            <a:gdLst>
              <a:gd name="connsiteX0" fmla="*/ 5996984 w 5997471"/>
              <a:gd name="connsiteY0" fmla="*/ 1875438 h 4105905"/>
              <a:gd name="connsiteX1" fmla="*/ 3129567 w 5997471"/>
              <a:gd name="connsiteY1" fmla="*/ -217 h 4105905"/>
              <a:gd name="connsiteX2" fmla="*/ -487 w 5997471"/>
              <a:gd name="connsiteY2" fmla="*/ 3133244 h 4105905"/>
              <a:gd name="connsiteX3" fmla="*/ 153418 w 5997471"/>
              <a:gd name="connsiteY3" fmla="*/ 4105689 h 4105905"/>
              <a:gd name="connsiteX4" fmla="*/ 5996984 w 5997471"/>
              <a:gd name="connsiteY4" fmla="*/ 4105689 h 4105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97471" h="4105905">
                <a:moveTo>
                  <a:pt x="5996984" y="1875438"/>
                </a:moveTo>
                <a:cubicBezTo>
                  <a:pt x="5512957" y="771183"/>
                  <a:pt x="4411332" y="-217"/>
                  <a:pt x="3129567" y="-217"/>
                </a:cubicBezTo>
                <a:cubicBezTo>
                  <a:pt x="1400888" y="-217"/>
                  <a:pt x="-487" y="1402678"/>
                  <a:pt x="-487" y="3133244"/>
                </a:cubicBezTo>
                <a:cubicBezTo>
                  <a:pt x="-740" y="3463483"/>
                  <a:pt x="51196" y="3791702"/>
                  <a:pt x="153418" y="4105689"/>
                </a:cubicBezTo>
                <a:lnTo>
                  <a:pt x="5996984" y="4105689"/>
                </a:lnTo>
                <a:close/>
              </a:path>
            </a:pathLst>
          </a:custGeom>
          <a:solidFill>
            <a:schemeClr val="accent1"/>
          </a:solidFill>
          <a:ln w="1268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8D8DD5-F4B2-4C4E-938D-CB9CD9B22E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83496" y="2268187"/>
            <a:ext cx="6808504" cy="481123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4028109-7A16-304A-877A-98257D0AB0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40" y="720000"/>
            <a:ext cx="11160000" cy="792000"/>
          </a:xfrm>
        </p:spPr>
        <p:txBody>
          <a:bodyPr lIns="0" tIns="0" rIns="0" bIns="0" anchor="t" anchorCtr="0">
            <a:normAutofit/>
          </a:bodyPr>
          <a:lstStyle>
            <a:lvl1pPr>
              <a:defRPr sz="4800" b="1" kern="100" spc="-4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Section title</a:t>
            </a:r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3A81B70C-1317-4BCF-2D30-4D07AA03B1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2904" y="5687615"/>
            <a:ext cx="2024751" cy="90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41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V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E20176F-26BA-6849-B868-5D33EFC980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40" y="720000"/>
            <a:ext cx="11160000" cy="792000"/>
          </a:xfrm>
        </p:spPr>
        <p:txBody>
          <a:bodyPr lIns="0" tIns="0" rIns="0" bIns="0" anchor="t" anchorCtr="0">
            <a:normAutofit/>
          </a:bodyPr>
          <a:lstStyle>
            <a:lvl1pPr>
              <a:defRPr sz="4800" b="1" kern="100" spc="-4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Section title</a:t>
            </a:r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01ABB269-6369-F3D1-AC5F-C0BDF4EFA4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2904" y="5687615"/>
            <a:ext cx="2024751" cy="90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68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V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raphic 6">
            <a:extLst>
              <a:ext uri="{FF2B5EF4-FFF2-40B4-BE49-F238E27FC236}">
                <a16:creationId xmlns:a16="http://schemas.microsoft.com/office/drawing/2014/main" id="{5AD843B1-97C2-0E20-3BDF-9BEC8DBF86AA}"/>
              </a:ext>
            </a:extLst>
          </p:cNvPr>
          <p:cNvSpPr/>
          <p:nvPr userDrawn="1"/>
        </p:nvSpPr>
        <p:spPr>
          <a:xfrm>
            <a:off x="6194529" y="2752095"/>
            <a:ext cx="5997471" cy="4105905"/>
          </a:xfrm>
          <a:custGeom>
            <a:avLst/>
            <a:gdLst>
              <a:gd name="connsiteX0" fmla="*/ 5996984 w 5997471"/>
              <a:gd name="connsiteY0" fmla="*/ 1875438 h 4105905"/>
              <a:gd name="connsiteX1" fmla="*/ 3129567 w 5997471"/>
              <a:gd name="connsiteY1" fmla="*/ -217 h 4105905"/>
              <a:gd name="connsiteX2" fmla="*/ -487 w 5997471"/>
              <a:gd name="connsiteY2" fmla="*/ 3133244 h 4105905"/>
              <a:gd name="connsiteX3" fmla="*/ 153418 w 5997471"/>
              <a:gd name="connsiteY3" fmla="*/ 4105689 h 4105905"/>
              <a:gd name="connsiteX4" fmla="*/ 5996984 w 5997471"/>
              <a:gd name="connsiteY4" fmla="*/ 4105689 h 4105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97471" h="4105905">
                <a:moveTo>
                  <a:pt x="5996984" y="1875438"/>
                </a:moveTo>
                <a:cubicBezTo>
                  <a:pt x="5512957" y="771183"/>
                  <a:pt x="4411332" y="-217"/>
                  <a:pt x="3129567" y="-217"/>
                </a:cubicBezTo>
                <a:cubicBezTo>
                  <a:pt x="1400888" y="-217"/>
                  <a:pt x="-487" y="1402678"/>
                  <a:pt x="-487" y="3133244"/>
                </a:cubicBezTo>
                <a:cubicBezTo>
                  <a:pt x="-740" y="3463483"/>
                  <a:pt x="51196" y="3791702"/>
                  <a:pt x="153418" y="4105689"/>
                </a:cubicBezTo>
                <a:lnTo>
                  <a:pt x="5996984" y="4105689"/>
                </a:lnTo>
                <a:close/>
              </a:path>
            </a:pathLst>
          </a:custGeom>
          <a:solidFill>
            <a:schemeClr val="accent1"/>
          </a:solidFill>
          <a:ln w="1268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E4ED238-AF72-794E-998B-FFE5747DCC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06202" y="2339163"/>
            <a:ext cx="4468996" cy="429023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0E3C374-F69E-7647-B74C-8962D2F2FE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40" y="720000"/>
            <a:ext cx="11160000" cy="792000"/>
          </a:xfrm>
        </p:spPr>
        <p:txBody>
          <a:bodyPr lIns="0" tIns="0" rIns="0" bIns="0" anchor="t" anchorCtr="0">
            <a:normAutofit/>
          </a:bodyPr>
          <a:lstStyle>
            <a:lvl1pPr>
              <a:defRPr sz="4800" b="1" kern="100" spc="-4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Section title</a:t>
            </a:r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17823AA1-C3CC-11FF-C1EE-9E3291C50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2904" y="5687615"/>
            <a:ext cx="2024751" cy="90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46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V5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6">
            <a:extLst>
              <a:ext uri="{FF2B5EF4-FFF2-40B4-BE49-F238E27FC236}">
                <a16:creationId xmlns:a16="http://schemas.microsoft.com/office/drawing/2014/main" id="{C3E752F9-F013-CBB5-D1A4-65456303CF4B}"/>
              </a:ext>
            </a:extLst>
          </p:cNvPr>
          <p:cNvSpPr/>
          <p:nvPr userDrawn="1"/>
        </p:nvSpPr>
        <p:spPr>
          <a:xfrm>
            <a:off x="6194529" y="2752095"/>
            <a:ext cx="5997471" cy="4105905"/>
          </a:xfrm>
          <a:custGeom>
            <a:avLst/>
            <a:gdLst>
              <a:gd name="connsiteX0" fmla="*/ 5996984 w 5997471"/>
              <a:gd name="connsiteY0" fmla="*/ 1875438 h 4105905"/>
              <a:gd name="connsiteX1" fmla="*/ 3129567 w 5997471"/>
              <a:gd name="connsiteY1" fmla="*/ -217 h 4105905"/>
              <a:gd name="connsiteX2" fmla="*/ -487 w 5997471"/>
              <a:gd name="connsiteY2" fmla="*/ 3133244 h 4105905"/>
              <a:gd name="connsiteX3" fmla="*/ 153418 w 5997471"/>
              <a:gd name="connsiteY3" fmla="*/ 4105689 h 4105905"/>
              <a:gd name="connsiteX4" fmla="*/ 5996984 w 5997471"/>
              <a:gd name="connsiteY4" fmla="*/ 4105689 h 4105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97471" h="4105905">
                <a:moveTo>
                  <a:pt x="5996984" y="1875438"/>
                </a:moveTo>
                <a:cubicBezTo>
                  <a:pt x="5512957" y="771183"/>
                  <a:pt x="4411332" y="-217"/>
                  <a:pt x="3129567" y="-217"/>
                </a:cubicBezTo>
                <a:cubicBezTo>
                  <a:pt x="1400888" y="-217"/>
                  <a:pt x="-487" y="1402678"/>
                  <a:pt x="-487" y="3133244"/>
                </a:cubicBezTo>
                <a:cubicBezTo>
                  <a:pt x="-740" y="3463483"/>
                  <a:pt x="51196" y="3791702"/>
                  <a:pt x="153418" y="4105689"/>
                </a:cubicBezTo>
                <a:lnTo>
                  <a:pt x="5996984" y="4105689"/>
                </a:lnTo>
                <a:close/>
              </a:path>
            </a:pathLst>
          </a:custGeom>
          <a:solidFill>
            <a:schemeClr val="accent1"/>
          </a:solidFill>
          <a:ln w="1268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A3FEDC-2C8E-EA43-9A24-AD5D22A626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11162" y="2371060"/>
            <a:ext cx="3390300" cy="436152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92B6109-3470-194B-BD72-34E4BE4E84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40" y="720000"/>
            <a:ext cx="11160000" cy="792000"/>
          </a:xfrm>
        </p:spPr>
        <p:txBody>
          <a:bodyPr lIns="0" tIns="0" rIns="0" bIns="0" anchor="t" anchorCtr="0">
            <a:normAutofit/>
          </a:bodyPr>
          <a:lstStyle>
            <a:lvl1pPr>
              <a:defRPr sz="4800" b="1" kern="100" spc="-4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Section title</a:t>
            </a:r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1E991BD2-992C-7792-7760-49A85CB9F3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2904" y="5687615"/>
            <a:ext cx="2024751" cy="90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81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V6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E4E3CDE-3B6C-BE4A-A05F-125AE275EC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40" y="720000"/>
            <a:ext cx="11160000" cy="792000"/>
          </a:xfrm>
        </p:spPr>
        <p:txBody>
          <a:bodyPr lIns="0" tIns="0" rIns="0" bIns="0" anchor="t" anchorCtr="0">
            <a:normAutofit/>
          </a:bodyPr>
          <a:lstStyle>
            <a:lvl1pPr>
              <a:defRPr sz="4800" b="1" kern="100" spc="-4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Section title</a:t>
            </a:r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50002833-9D05-077E-8795-C312F2E424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2904" y="5687615"/>
            <a:ext cx="2024751" cy="90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06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623CB-4521-5A4B-B967-9B8C795E7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7" y="378000"/>
            <a:ext cx="11134425" cy="720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9D013-966F-884C-B1C6-7E8C52F41AC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72000" y="1440000"/>
            <a:ext cx="5328000" cy="4320000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 baseline="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 baseline="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 sz="2000" baseline="0"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add text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62C6F1A-C911-8C47-9A89-CD2E8E4F826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41639" y="1440000"/>
            <a:ext cx="5328000" cy="4320000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 baseline="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 baseline="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 sz="2000" baseline="0"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add text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D579DF-FF70-AAEC-3430-3405A28C6F3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8EF09-8B33-7101-EA67-D30F0ED339B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0107E7E-A49C-CDE6-DB2A-5F563A38A0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8" y="576000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1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Te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DD81C8AC-836D-58DC-8746-B0B4812A830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2800" y="0"/>
            <a:ext cx="12192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0623CB-4521-5A4B-B967-9B8C795E7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8" y="378000"/>
            <a:ext cx="10260000" cy="720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9D013-966F-884C-B1C6-7E8C52F41AC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940000" y="1440000"/>
            <a:ext cx="4860000" cy="4320000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 baseline="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 baseline="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 sz="2000" baseline="0"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add text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62C6F1A-C911-8C47-9A89-CD2E8E4F826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41639" y="1440000"/>
            <a:ext cx="4860000" cy="4320000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 baseline="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 baseline="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 sz="2000" baseline="0"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add text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D579DF-FF70-AAEC-3430-3405A28C6F3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8EF09-8B33-7101-EA67-D30F0ED339B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F8747172-7A39-EB29-DA8B-C283259F64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8" y="576000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666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623CB-4521-5A4B-B967-9B8C795E7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7" y="378000"/>
            <a:ext cx="11134425" cy="720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62C6F1A-C911-8C47-9A89-CD2E8E4F826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41639" y="1440000"/>
            <a:ext cx="5328000" cy="4320000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 sz="2000"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add text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9574A6CE-BB26-2243-BD1F-C02BB23FEC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72000" y="1440000"/>
            <a:ext cx="5328000" cy="4320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58291B-11CB-60EE-55AA-876194085F9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7C57E6-EF4A-B1E0-A519-F15B7473816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5F6A73C-62EB-1E08-BBFB-15DA902EFC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8" y="576000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17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V2 with Te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E3B90301-5C71-AE61-AC4F-0B3223037F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2800" y="0"/>
            <a:ext cx="12192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0623CB-4521-5A4B-B967-9B8C795E7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8" y="378000"/>
            <a:ext cx="10258362" cy="720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62C6F1A-C911-8C47-9A89-CD2E8E4F826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41639" y="1440000"/>
            <a:ext cx="4860000" cy="4320000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 sz="2000"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add text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9574A6CE-BB26-2243-BD1F-C02BB23FEC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940000" y="1440000"/>
            <a:ext cx="4860000" cy="4320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58291B-11CB-60EE-55AA-876194085F9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7C57E6-EF4A-B1E0-A519-F15B7473816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C1AC542-C4BA-B256-ACF3-2A8D8E35F36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8" y="576000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591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4503ABC2-212A-7DA6-9826-581299F469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164667" cy="6858000"/>
          </a:xfrm>
          <a:prstGeom prst="rect">
            <a:avLst/>
          </a:prstGeom>
        </p:spPr>
      </p:pic>
      <p:sp>
        <p:nvSpPr>
          <p:cNvPr id="19" name="Title 18">
            <a:extLst>
              <a:ext uri="{FF2B5EF4-FFF2-40B4-BE49-F238E27FC236}">
                <a16:creationId xmlns:a16="http://schemas.microsoft.com/office/drawing/2014/main" id="{8AE15861-9AEE-6A40-9F4A-C5B3361399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9" y="756000"/>
            <a:ext cx="3960000" cy="2664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</a:t>
            </a:r>
            <a:br>
              <a:rPr lang="en-GB" noProof="0" dirty="0"/>
            </a:br>
            <a:r>
              <a:rPr lang="en-GB" noProof="0" dirty="0"/>
              <a:t>add title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CFC370-CF67-B11B-E99D-59C29772B7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26345C-BF46-6D7C-30AD-99EAA0AB6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377D703-F2C3-FF0C-BCB3-8837E890C4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2904" y="5687615"/>
            <a:ext cx="2024751" cy="90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57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623CB-4521-5A4B-B967-9B8C795E7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8" y="378000"/>
            <a:ext cx="11160000" cy="720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A146C6-6949-A8DC-66D4-90A55DC432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411370-C105-3B78-EA66-C5A76BA1D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B9548C8-34A9-9436-9898-E25624613EF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8" y="576000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199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A146C6-6949-A8DC-66D4-90A55DC432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3378AC9-2D17-FA83-53E4-36C96C87C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AFBF38-6A27-E956-62CA-6C26B4005D3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8" y="576000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821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B47B4FD-5EC8-98B6-A431-61EDF0826A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1646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0623CB-4521-5A4B-B967-9B8C795E7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7" y="378000"/>
            <a:ext cx="8640000" cy="612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9D013-966F-884C-B1C6-7E8C52F41AC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639" y="1800000"/>
            <a:ext cx="4320000" cy="4320000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 sz="2000"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add text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88148E9-DD91-904F-9F57-DD0176D5422C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724000" y="1800000"/>
            <a:ext cx="5940000" cy="4320000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add text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B8B7C3B-EC63-0A4F-8595-718CDF0DD4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91436" y="295104"/>
            <a:ext cx="2058924" cy="64541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DA359-C132-5DFF-B42B-56CF5B5423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0138D-589D-F135-3501-8AE99301584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732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6E59661B-8423-3C4B-BF02-81B9FA78B5CC}"/>
              </a:ext>
            </a:extLst>
          </p:cNvPr>
          <p:cNvSpPr/>
          <p:nvPr userDrawn="1"/>
        </p:nvSpPr>
        <p:spPr>
          <a:xfrm>
            <a:off x="7380000" y="1800000"/>
            <a:ext cx="4320000" cy="432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2CF25EE-1817-2985-CC1D-34A5CAD36E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1646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0623CB-4521-5A4B-B967-9B8C795E7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9" y="378000"/>
            <a:ext cx="8640000" cy="612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9D013-966F-884C-B1C6-7E8C52F41AC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639" y="1800000"/>
            <a:ext cx="4320000" cy="4320000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add text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D4A8C283-EA53-5841-A4A4-F9D65FD4E20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379999" y="1800000"/>
            <a:ext cx="4320000" cy="4320000"/>
          </a:xfrm>
        </p:spPr>
        <p:txBody>
          <a:bodyPr lIns="0" tIns="0" rIns="0" bIns="144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3600" b="1" spc="-4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 dirty="0"/>
              <a:t>Pull out</a:t>
            </a:r>
            <a:br>
              <a:rPr lang="en-GB" noProof="0" dirty="0"/>
            </a:br>
            <a:r>
              <a:rPr lang="en-GB" noProof="0" dirty="0"/>
              <a:t>stat or info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18A0F5-9DF9-1C01-E7E6-AA1AD212CE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DEF659-50CD-B83A-5300-2A08DE400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F260493-BF26-C9B7-C484-E871E2C173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3000" y="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77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V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7B84C5A2-BF41-8023-0C47-8D5C43C87D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1646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0623CB-4521-5A4B-B967-9B8C795E7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9" y="377999"/>
            <a:ext cx="8640000" cy="612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9D013-966F-884C-B1C6-7E8C52F41AC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639" y="1800000"/>
            <a:ext cx="4320000" cy="4320000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add text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B8B7C3B-EC63-0A4F-8595-718CDF0DD4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91436" y="295104"/>
            <a:ext cx="2058924" cy="64541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E48EF9CF-3FEE-0645-8457-63F49277ED83}"/>
              </a:ext>
            </a:extLst>
          </p:cNvPr>
          <p:cNvSpPr/>
          <p:nvPr userDrawn="1"/>
        </p:nvSpPr>
        <p:spPr>
          <a:xfrm>
            <a:off x="7380000" y="1800000"/>
            <a:ext cx="4320000" cy="432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8F74FA25-E95E-9F46-BD6C-041A0BBF4D5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80000" y="1800000"/>
            <a:ext cx="4320000" cy="4320000"/>
          </a:xfrm>
          <a:prstGeom prst="rect">
            <a:avLst/>
          </a:prstGeom>
          <a:noFill/>
        </p:spPr>
        <p:txBody>
          <a:bodyPr wrap="square" lIns="0" tIns="0" rIns="0" bIns="251999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icon to add an image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D3376E-5B86-4FDB-A7F0-453B740A162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045AF2-2889-4BA9-A91B-92F2D55624C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232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CCE53E03-7DDF-EF72-F731-00F4993775D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-8"/>
            <a:ext cx="10080000" cy="22060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0623CB-4521-5A4B-B967-9B8C795E7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8" y="378000"/>
            <a:ext cx="8640000" cy="612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/>
            </a:lvl1pPr>
          </a:lstStyle>
          <a:p>
            <a:r>
              <a:rPr lang="en-GB" noProof="0" dirty="0"/>
              <a:t>Click to edit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9D013-966F-884C-B1C6-7E8C52F41AC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638" y="2412000"/>
            <a:ext cx="8640000" cy="3311999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edit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C1881E-65B5-84D5-22A7-D5448A1F12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35505-A162-0CB2-449C-2DFDB1BA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EC2A00-4377-A48C-4815-B7AABF8248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8" y="576000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38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V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7115E885-2C75-5C1F-82EE-1BF3ABC36D3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-8"/>
            <a:ext cx="10080000" cy="2206064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5A35982-B7FA-7249-8409-93213B6A022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640" y="2412000"/>
            <a:ext cx="7560000" cy="3240000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edit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370A60E-C965-2642-A45A-823C15E81285}"/>
              </a:ext>
            </a:extLst>
          </p:cNvPr>
          <p:cNvSpPr>
            <a:spLocks noChangeAspect="1"/>
          </p:cNvSpPr>
          <p:nvPr userDrawn="1"/>
        </p:nvSpPr>
        <p:spPr>
          <a:xfrm>
            <a:off x="8424000" y="2412000"/>
            <a:ext cx="3240000" cy="32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4892FC7-F759-9843-BFF7-58AB7322F4A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423999" y="2412000"/>
            <a:ext cx="3240000" cy="3240000"/>
          </a:xfrm>
        </p:spPr>
        <p:txBody>
          <a:bodyPr lIns="0" tIns="0" rIns="0" bIns="14400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3000" b="1" spc="-4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 dirty="0"/>
              <a:t>Pull out </a:t>
            </a:r>
            <a:br>
              <a:rPr lang="en-GB" noProof="0" dirty="0"/>
            </a:br>
            <a:r>
              <a:rPr lang="en-GB" noProof="0" dirty="0"/>
              <a:t>stat or info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9479264-ACC2-3C4B-A40C-921E4558F7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42" y="378000"/>
            <a:ext cx="8640000" cy="612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/>
            </a:lvl1pPr>
          </a:lstStyle>
          <a:p>
            <a:r>
              <a:rPr lang="en-GB" noProof="0" dirty="0"/>
              <a:t>Click to edit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BD641C-390B-C316-7ECC-C25B2E1A9F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7D1593-FF3E-DCF1-357D-7118C4194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F6C3926-C286-F8E6-75AE-5B8893EC7E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8" y="576000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03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V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E4D79519-81C8-42D1-24FD-3916041E37D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-8"/>
            <a:ext cx="10080000" cy="2206064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CC8DF0E-C547-8C4A-AF07-EEE52F658ED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640" y="2412000"/>
            <a:ext cx="5796000" cy="3240000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edit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4189D1B-F290-C64F-A0C7-4BBB06A0103F}"/>
              </a:ext>
            </a:extLst>
          </p:cNvPr>
          <p:cNvSpPr>
            <a:spLocks noChangeAspect="1"/>
          </p:cNvSpPr>
          <p:nvPr userDrawn="1"/>
        </p:nvSpPr>
        <p:spPr>
          <a:xfrm>
            <a:off x="7416000" y="1692000"/>
            <a:ext cx="4248000" cy="4248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C5E632EB-8FE9-754B-85D0-554F7D7E3C5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16000" y="1691998"/>
            <a:ext cx="4248000" cy="4248001"/>
          </a:xfrm>
          <a:prstGeom prst="rect">
            <a:avLst/>
          </a:prstGeom>
          <a:noFill/>
        </p:spPr>
        <p:txBody>
          <a:bodyPr wrap="square" lIns="0" tIns="0" rIns="0" bIns="144000" anchor="ctr" anchorCtr="0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icon to add an image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D8DCFBF-782F-4240-B65A-A141970F40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9" y="378000"/>
            <a:ext cx="8640000" cy="612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/>
            </a:lvl1pPr>
          </a:lstStyle>
          <a:p>
            <a:r>
              <a:rPr lang="en-GB" noProof="0" dirty="0"/>
              <a:t>Click to edit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DFE8C8-ABCD-5D90-A7D1-06D080215B9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8A2AF2-1910-15A7-64BD-E9499CA15B8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1A22CF3-44CE-8D40-4058-5E38367F91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8" y="576000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20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4FFAE73-AE10-F993-C2A0-FA5AE10F2B0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164667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53E047E-03E2-9745-877A-C6B56430ED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7296" y="378000"/>
            <a:ext cx="5904000" cy="612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/>
            </a:lvl1pPr>
          </a:lstStyle>
          <a:p>
            <a:r>
              <a:rPr lang="en-GB" noProof="0" dirty="0"/>
              <a:t>Click to edit title style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A202C88C-929E-D042-A6E8-813430570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472000" cy="5760000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Delete placeholder or </a:t>
            </a:r>
            <a:br>
              <a:rPr lang="en-GB" noProof="0" dirty="0"/>
            </a:br>
            <a:r>
              <a:rPr lang="en-GB" noProof="0" dirty="0"/>
              <a:t>click icon to add an image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22BAB6-FC2D-479D-72FA-32C27B9FF3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97550" y="1800000"/>
            <a:ext cx="5903913" cy="4248000"/>
          </a:xfrm>
        </p:spPr>
        <p:txBody>
          <a:bodyPr/>
          <a:lstStyle>
            <a:lvl1pPr marL="216000" indent="-216000">
              <a:lnSpc>
                <a:spcPct val="102000"/>
              </a:lnSpc>
              <a:defRPr sz="2600"/>
            </a:lvl1pPr>
            <a:lvl2pPr marL="432000" indent="-208800">
              <a:lnSpc>
                <a:spcPct val="102000"/>
              </a:lnSpc>
              <a:defRPr sz="2300"/>
            </a:lvl2pPr>
            <a:lvl3pPr marL="640800" indent="-187200">
              <a:lnSpc>
                <a:spcPct val="102000"/>
              </a:lnSpc>
              <a:buFont typeface="System Font Regular"/>
              <a:buChar char="-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A56902-8526-09E3-ABEA-138858ABF7A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BBE834C-023D-BFA3-4F7B-164DE78EF28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0A86AF6-03FD-48BC-C432-1BCA85221D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2904" y="5687615"/>
            <a:ext cx="2024751" cy="90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74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V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C6B77D7-759B-32C2-EE54-A8C2601DE2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9279467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FF75BA3-9ABB-E641-A440-558798F735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40" y="378000"/>
            <a:ext cx="7560000" cy="612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/>
            </a:lvl1pPr>
          </a:lstStyle>
          <a:p>
            <a:r>
              <a:rPr lang="en-GB" noProof="0" dirty="0"/>
              <a:t>Click to edit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FF6BE4-5439-B64E-8266-4191516D9DE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639" y="1800000"/>
            <a:ext cx="6048000" cy="3960000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baseline="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edit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D84FFDDA-CA76-8F05-EDBB-85ACC563C5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858000" y="799200"/>
            <a:ext cx="4852800" cy="510731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E6474-8453-F258-816C-79D7B95AC1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8F184E6-D424-820F-B04A-31CB85409B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8" y="576000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5600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9F1C143-7328-0141-9502-FFE25EB779F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41638" y="2988000"/>
            <a:ext cx="7920000" cy="1332000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buNone/>
              <a:defRPr sz="4000" kern="100" spc="-4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 dirty="0"/>
              <a:t>Click to add 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B2D4DA-4FB3-1B0C-1624-9A5ED2B080F6}"/>
              </a:ext>
            </a:extLst>
          </p:cNvPr>
          <p:cNvSpPr txBox="1"/>
          <p:nvPr userDrawn="1"/>
        </p:nvSpPr>
        <p:spPr>
          <a:xfrm>
            <a:off x="401380" y="5949950"/>
            <a:ext cx="6097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 </a:t>
            </a:r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A7673AE-C9F7-EA48-D338-A999DD4F3C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2904" y="226615"/>
            <a:ext cx="2024751" cy="90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38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gu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ast overskrift">
            <a:extLst>
              <a:ext uri="{FF2B5EF4-FFF2-40B4-BE49-F238E27FC236}">
                <a16:creationId xmlns:a16="http://schemas.microsoft.com/office/drawing/2014/main" id="{CAFEEFE8-84FF-EA4E-B8BB-049E603BB2AF}"/>
              </a:ext>
            </a:extLst>
          </p:cNvPr>
          <p:cNvSpPr txBox="1"/>
          <p:nvPr userDrawn="1"/>
        </p:nvSpPr>
        <p:spPr>
          <a:xfrm>
            <a:off x="539752" y="448713"/>
            <a:ext cx="11109321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 guidance and tips</a:t>
            </a:r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259F24CF-69D2-234A-AAB9-4B0BC7A171C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39751" y="1459334"/>
            <a:ext cx="2772000" cy="520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ts val="600"/>
              </a:spcAft>
              <a:defRPr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Always use this PPT template and don't change colours, fonts, text size or create different designs. See the brand book for more guidance.</a:t>
            </a:r>
            <a:endParaRPr lang="en-GB" altLang="da-DK" sz="105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Text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</a:t>
            </a:r>
            <a:r>
              <a:rPr lang="en-GB" altLang="da-DK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-key</a:t>
            </a:r>
            <a:r>
              <a:rPr lang="en-GB" altLang="da-DK" sz="12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jump through </a:t>
            </a:r>
            <a:br>
              <a:rPr lang="en-GB" altLang="da-DK" sz="12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2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levels. Click </a:t>
            </a:r>
            <a:r>
              <a:rPr lang="en-GB" altLang="da-DK" sz="12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</a:t>
            </a:r>
            <a:r>
              <a:rPr lang="en-GB" altLang="da-DK" sz="12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then </a:t>
            </a:r>
            <a:r>
              <a:rPr lang="en-GB" altLang="da-DK" sz="12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en-GB" altLang="da-DK" sz="12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2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go back in levels use </a:t>
            </a:r>
            <a:r>
              <a:rPr lang="en-GB" altLang="da-DK" sz="12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SHIFT-TAB</a:t>
            </a:r>
            <a:endParaRPr lang="en-GB" sz="12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12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2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2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2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  <a:b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da-DK" sz="12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HINT: </a:t>
            </a:r>
            <a:r>
              <a:rPr lang="en-GB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bullet 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bullet for regular text.</a:t>
            </a:r>
            <a:b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bullet button to reapply</a:t>
            </a:r>
            <a:b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correct bullet again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Slides and layouts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menu </a:t>
            </a:r>
            <a:r>
              <a:rPr lang="en-GB" altLang="da-DK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  <a:r>
              <a:rPr lang="en-GB" altLang="da-DK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tab to insert a new slide</a:t>
            </a:r>
            <a:b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200" b="0" i="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31ADB34C-EDBF-CD41-B8DC-CF366240FB9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97227" y="1459334"/>
            <a:ext cx="2770313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layout</a:t>
            </a:r>
            <a:endParaRPr lang="en-GB" altLang="da-DK" sz="12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Aft>
                <a:spcPts val="600"/>
              </a:spcAft>
              <a:buFont typeface="+mj-lt"/>
              <a:buNone/>
            </a:pPr>
            <a:r>
              <a:rPr lang="en-GB" sz="1200" b="0" i="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Layout</a:t>
            </a:r>
            <a:br>
              <a:rPr lang="en-GB" sz="1200" b="0" i="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200" b="0" i="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</a:t>
            </a:r>
            <a:br>
              <a:rPr lang="en-GB" sz="1200" b="0" i="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200" b="0" i="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possible slide layouts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12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2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2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2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endParaRPr lang="en-GB" sz="9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endParaRPr lang="en-GB" sz="16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click on the icon and choose </a:t>
            </a:r>
            <a:r>
              <a:rPr lang="en-GB" altLang="da-DK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GB" altLang="da-DK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change size or </a:t>
            </a:r>
            <a:b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want to scale the picture, </a:t>
            </a:r>
            <a:b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hold </a:t>
            </a:r>
            <a:r>
              <a:rPr lang="en-GB" altLang="da-DK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</a:t>
            </a: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-key down while </a:t>
            </a:r>
            <a:b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dragging the corners of the picture</a:t>
            </a:r>
            <a:b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da-DK" sz="12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A0368FCE-A14D-684D-B294-762F608A278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868233" y="1459334"/>
            <a:ext cx="2772000" cy="410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1200" b="1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HINT: </a:t>
            </a: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you delete the picture and </a:t>
            </a:r>
            <a:b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insert a new one, the picture may </a:t>
            </a:r>
            <a:b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lie in front of the text or graphic.</a:t>
            </a:r>
            <a:b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this happens, select the picture, </a:t>
            </a:r>
            <a:b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right-click and choose </a:t>
            </a:r>
            <a:r>
              <a:rPr kumimoji="0" lang="da-DK" altLang="da-DK" sz="1200" b="1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Send to Back</a:t>
            </a:r>
            <a:endParaRPr kumimoji="0" lang="da-DK" altLang="da-DK" sz="1050" b="0" i="0" u="none" strike="noStrike" kern="1200" cap="none" spc="0" normalizeH="0" baseline="0" noProof="1">
              <a:ln>
                <a:noFill/>
              </a:ln>
              <a:solidFill>
                <a:srgbClr val="003B4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kumimoji="0" lang="da-DK" altLang="da-DK" sz="9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Header and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footer</a:t>
            </a:r>
            <a:endParaRPr kumimoji="0" lang="da-DK" sz="1600" b="0" i="0" u="none" strike="noStrike" kern="1200" cap="none" spc="0" normalizeH="0" baseline="0" noProof="0" dirty="0">
              <a:ln>
                <a:noFill/>
              </a:ln>
              <a:solidFill>
                <a:srgbClr val="003B4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on </a:t>
            </a:r>
            <a:r>
              <a:rPr kumimoji="0" lang="da-DK" altLang="da-DK" sz="1200" b="1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Header and Footer </a:t>
            </a: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the </a:t>
            </a:r>
            <a:r>
              <a:rPr kumimoji="0" lang="da-DK" altLang="da-DK" sz="1200" b="1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Insert</a:t>
            </a: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tab (write the desired text)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</a:t>
            </a:r>
            <a:r>
              <a:rPr kumimoji="0" lang="da-DK" altLang="da-DK" sz="1200" b="1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Apply to All </a:t>
            </a: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 </a:t>
            </a:r>
            <a:r>
              <a:rPr kumimoji="0" lang="da-DK" altLang="da-DK" sz="1200" b="1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Apply</a:t>
            </a: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if only used on one slide</a:t>
            </a:r>
            <a:br>
              <a:rPr kumimoji="0" lang="da-DK" altLang="da-DK" sz="9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da-DK" altLang="da-DK" sz="900" b="0" i="0" u="none" strike="noStrike" kern="1200" cap="none" spc="0" normalizeH="0" baseline="0" noProof="1">
              <a:ln>
                <a:noFill/>
              </a:ln>
              <a:solidFill>
                <a:srgbClr val="003B4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Gridlines</a:t>
            </a:r>
            <a:endParaRPr kumimoji="0" lang="da-DK" sz="1600" b="0" i="0" u="none" strike="noStrike" kern="1200" cap="none" spc="0" normalizeH="0" baseline="0" noProof="0" dirty="0">
              <a:ln>
                <a:noFill/>
              </a:ln>
              <a:solidFill>
                <a:srgbClr val="003B4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the </a:t>
            </a:r>
            <a:r>
              <a:rPr kumimoji="0" lang="da-DK" altLang="da-DK" sz="1200" b="1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View</a:t>
            </a: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tab and set tick mark next to </a:t>
            </a:r>
            <a:r>
              <a:rPr kumimoji="0" lang="da-DK" altLang="da-DK" sz="1200" b="1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Guides</a:t>
            </a:r>
            <a:endParaRPr kumimoji="0" lang="da-DK" altLang="da-DK" sz="1200" b="0" i="0" u="none" strike="noStrike" kern="1200" cap="none" spc="0" normalizeH="0" baseline="0" noProof="1">
              <a:ln>
                <a:noFill/>
              </a:ln>
              <a:solidFill>
                <a:srgbClr val="003B4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1200" b="1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HINT: Alt + F9 </a:t>
            </a: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quick view of guides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da-DK" altLang="da-DK" sz="900" b="0" i="0" u="none" strike="noStrike" kern="1200" cap="none" spc="0" normalizeH="0" baseline="0" noProof="1">
              <a:ln>
                <a:noFill/>
              </a:ln>
              <a:solidFill>
                <a:srgbClr val="003B4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64DBEAA-0DB8-8D4A-B98F-36F9404ECA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07691" y="4777577"/>
            <a:ext cx="337820" cy="3716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6D06B6D-71E9-3846-B694-6DCA90702F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55654" y="3967049"/>
            <a:ext cx="608076" cy="3378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ED7E66E-93E4-0C48-80BE-60A45005774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81785" y="1807403"/>
            <a:ext cx="736600" cy="2667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C83D3E1-8B82-EE45-8C31-4B388F1DB8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901" t="45142" r="62601" b="9046"/>
          <a:stretch/>
        </p:blipFill>
        <p:spPr>
          <a:xfrm>
            <a:off x="7204344" y="3796898"/>
            <a:ext cx="421170" cy="395632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C26EBEA4-4F9A-114A-B324-72CB4B441C8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072296" y="5621887"/>
            <a:ext cx="508000" cy="787400"/>
          </a:xfrm>
          <a:prstGeom prst="rect">
            <a:avLst/>
          </a:prstGeom>
        </p:spPr>
      </p:pic>
      <p:pic>
        <p:nvPicPr>
          <p:cNvPr id="16" name="Picture 20">
            <a:extLst>
              <a:ext uri="{FF2B5EF4-FFF2-40B4-BE49-F238E27FC236}">
                <a16:creationId xmlns:a16="http://schemas.microsoft.com/office/drawing/2014/main" id="{7AC8BA73-346D-784A-89CC-42D3BE8889E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276760" y="2983250"/>
            <a:ext cx="800100" cy="253365"/>
          </a:xfrm>
          <a:prstGeom prst="rect">
            <a:avLst/>
          </a:prstGeom>
        </p:spPr>
      </p:pic>
      <p:pic>
        <p:nvPicPr>
          <p:cNvPr id="17" name="Picture 19">
            <a:extLst>
              <a:ext uri="{FF2B5EF4-FFF2-40B4-BE49-F238E27FC236}">
                <a16:creationId xmlns:a16="http://schemas.microsoft.com/office/drawing/2014/main" id="{FA8DD67E-D0B2-6A4B-B938-54BADA8BDE01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280478" y="5054909"/>
            <a:ext cx="4191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84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8C1EFC-B520-1D44-AB01-08834D801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378000"/>
            <a:ext cx="11136063" cy="720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36D84F-EBC3-2845-AF92-B6BDE030C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440000"/>
            <a:ext cx="11136062" cy="450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D71992-B27D-4246-ACD1-AF51083C0B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0000" y="6372000"/>
            <a:ext cx="540000" cy="28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lnSpc>
                <a:spcPts val="1200"/>
              </a:lnSpc>
              <a:defRPr sz="1200" kern="100" baseline="0">
                <a:solidFill>
                  <a:schemeClr val="tx1"/>
                </a:solidFill>
              </a:defRPr>
            </a:lvl1pPr>
          </a:lstStyle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B07537-41B2-357A-99DF-F18D2E571D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40000" y="6372000"/>
            <a:ext cx="4320000" cy="28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lnSpc>
                <a:spcPts val="1200"/>
              </a:lnSpc>
              <a:defRPr sz="90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14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6" r:id="rId2"/>
    <p:sldLayoutId id="2147483672" r:id="rId3"/>
    <p:sldLayoutId id="2147483680" r:id="rId4"/>
    <p:sldLayoutId id="2147483651" r:id="rId5"/>
    <p:sldLayoutId id="2147483666" r:id="rId6"/>
    <p:sldLayoutId id="2147483669" r:id="rId7"/>
    <p:sldLayoutId id="2147483661" r:id="rId8"/>
    <p:sldLayoutId id="2147483667" r:id="rId9"/>
    <p:sldLayoutId id="2147483668" r:id="rId10"/>
    <p:sldLayoutId id="2147483673" r:id="rId11"/>
    <p:sldLayoutId id="2147483681" r:id="rId12"/>
    <p:sldLayoutId id="2147483674" r:id="rId13"/>
    <p:sldLayoutId id="2147483682" r:id="rId14"/>
    <p:sldLayoutId id="2147483654" r:id="rId15"/>
    <p:sldLayoutId id="2147483677" r:id="rId16"/>
    <p:sldLayoutId id="2147483678" r:id="rId17"/>
    <p:sldLayoutId id="2147483650" r:id="rId18"/>
    <p:sldLayoutId id="2147483664" r:id="rId19"/>
    <p:sldLayoutId id="2147483665" r:id="rId20"/>
    <p:sldLayoutId id="2147483663" r:id="rId21"/>
    <p:sldLayoutId id="2147483652" r:id="rId22"/>
    <p:sldLayoutId id="2147483653" r:id="rId23"/>
    <p:sldLayoutId id="2147483656" r:id="rId24"/>
    <p:sldLayoutId id="2147483655" r:id="rId25"/>
    <p:sldLayoutId id="2147483657" r:id="rId26"/>
    <p:sldLayoutId id="2147483658" r:id="rId2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00" spc="-4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2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600" kern="100" baseline="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08800" algn="l" defTabSz="914400" rtl="0" eaLnBrk="1" latinLnBrk="0" hangingPunct="1">
        <a:lnSpc>
          <a:spcPct val="102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2300" kern="100" baseline="0">
          <a:solidFill>
            <a:schemeClr val="tx1"/>
          </a:solidFill>
          <a:latin typeface="+mn-lt"/>
          <a:ea typeface="+mn-ea"/>
          <a:cs typeface="+mn-cs"/>
        </a:defRPr>
      </a:lvl2pPr>
      <a:lvl3pPr marL="640800" indent="-187200" algn="l" defTabSz="914400" rtl="0" eaLnBrk="1" latinLnBrk="0" hangingPunct="1">
        <a:lnSpc>
          <a:spcPct val="102000"/>
        </a:lnSpc>
        <a:spcBef>
          <a:spcPts val="500"/>
        </a:spcBef>
        <a:buClr>
          <a:schemeClr val="tx1"/>
        </a:buClr>
        <a:buFont typeface="System Font Regular"/>
        <a:buChar char="-"/>
        <a:defRPr sz="2000" kern="1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55" userDrawn="1">
          <p15:clr>
            <a:srgbClr val="F26B43"/>
          </p15:clr>
        </p15:guide>
        <p15:guide id="5" orient="horz" pos="4133" userDrawn="1">
          <p15:clr>
            <a:srgbClr val="F26B43"/>
          </p15:clr>
        </p15:guide>
        <p15:guide id="6" orient="horz" pos="504" userDrawn="1">
          <p15:clr>
            <a:srgbClr val="F26B43"/>
          </p15:clr>
        </p15:guide>
        <p15:guide id="7" orient="horz" pos="709" userDrawn="1">
          <p15:clr>
            <a:srgbClr val="F26B43"/>
          </p15:clr>
        </p15:guide>
        <p15:guide id="9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7322F4-36CC-669A-2ACB-7D2C5BFFE5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638" y="720000"/>
            <a:ext cx="5722002" cy="1332000"/>
          </a:xfrm>
        </p:spPr>
        <p:txBody>
          <a:bodyPr>
            <a:normAutofit fontScale="90000"/>
          </a:bodyPr>
          <a:lstStyle/>
          <a:p>
            <a:r>
              <a:rPr lang="en-GB" dirty="0"/>
              <a:t>Participation Changes Everything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B2178A-833C-C725-B5E7-BA0DAAC071E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OT Week 26</a:t>
            </a:r>
          </a:p>
        </p:txBody>
      </p:sp>
    </p:spTree>
    <p:extLst>
      <p:ext uri="{BB962C8B-B14F-4D97-AF65-F5344CB8AC3E}">
        <p14:creationId xmlns:p14="http://schemas.microsoft.com/office/powerpoint/2010/main" val="390773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D5594-EAEB-4CF9-DE67-A746A11B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Participation Changes Everything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70AD4-5A7B-DBDF-E833-84D171233D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b="1" dirty="0"/>
              <a:t>Participation is fundamental to health and wellbeing.</a:t>
            </a:r>
          </a:p>
          <a:p>
            <a:pPr marL="0" indent="0">
              <a:buNone/>
            </a:pPr>
            <a:r>
              <a:rPr lang="en-GB" sz="2800" dirty="0"/>
              <a:t>It is about being able to take part in the activities, roles and relationships that matter to us.</a:t>
            </a:r>
          </a:p>
        </p:txBody>
      </p:sp>
    </p:spTree>
    <p:extLst>
      <p:ext uri="{BB962C8B-B14F-4D97-AF65-F5344CB8AC3E}">
        <p14:creationId xmlns:p14="http://schemas.microsoft.com/office/powerpoint/2010/main" val="371856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FBD16-63C0-DF66-5161-74450A296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901501-9273-F6B9-9CF5-A44CD17E2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6302" y="1536302"/>
            <a:ext cx="4847396" cy="4847396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2D56B6D-1B69-0727-5327-8DF475CBF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Why participation matters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90DC986-0246-45FF-F047-E5D68D241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639" y="2412000"/>
            <a:ext cx="6417962" cy="3537950"/>
          </a:xfrm>
        </p:spPr>
        <p:txBody>
          <a:bodyPr>
            <a:normAutofit/>
          </a:bodyPr>
          <a:lstStyle/>
          <a:p>
            <a:r>
              <a:rPr lang="en-GB" sz="2400" dirty="0"/>
              <a:t>Participation supports:</a:t>
            </a:r>
          </a:p>
          <a:p>
            <a:pPr lvl="1"/>
            <a:r>
              <a:rPr lang="en-GB" sz="2400" dirty="0"/>
              <a:t>health</a:t>
            </a:r>
          </a:p>
          <a:p>
            <a:pPr lvl="1"/>
            <a:r>
              <a:rPr lang="en-GB" sz="2400" dirty="0"/>
              <a:t>wellbeing</a:t>
            </a:r>
          </a:p>
          <a:p>
            <a:pPr lvl="1"/>
            <a:r>
              <a:rPr lang="en-GB" sz="2400" dirty="0"/>
              <a:t>identity</a:t>
            </a:r>
          </a:p>
          <a:p>
            <a:pPr lvl="1"/>
            <a:r>
              <a:rPr lang="en-GB" sz="2400" dirty="0"/>
              <a:t>connection</a:t>
            </a:r>
          </a:p>
          <a:p>
            <a:pPr lvl="1"/>
            <a:r>
              <a:rPr lang="en-GB" sz="2400" dirty="0"/>
              <a:t>purpose</a:t>
            </a:r>
          </a:p>
          <a:p>
            <a:pPr lvl="1"/>
            <a:r>
              <a:rPr lang="en-GB" sz="2400" dirty="0"/>
              <a:t>quality of life</a:t>
            </a:r>
          </a:p>
        </p:txBody>
      </p:sp>
    </p:spTree>
    <p:extLst>
      <p:ext uri="{BB962C8B-B14F-4D97-AF65-F5344CB8AC3E}">
        <p14:creationId xmlns:p14="http://schemas.microsoft.com/office/powerpoint/2010/main" val="3996229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A257F-BBA9-366A-ADDF-C1236109A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50B07E5-7856-F586-0147-3852ACAEA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Occupational therapists enable participation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A9ECBE2-3F84-B146-26BF-B65A364CE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639" y="2412000"/>
            <a:ext cx="6417962" cy="35379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dirty="0"/>
              <a:t>When barriers get in the way, occupational therapists are experts in enabling participation.</a:t>
            </a:r>
            <a:endParaRPr lang="en-GB" sz="2400" dirty="0"/>
          </a:p>
          <a:p>
            <a:r>
              <a:rPr lang="en-GB" sz="2100" dirty="0"/>
              <a:t>We:</a:t>
            </a:r>
          </a:p>
          <a:p>
            <a:pPr lvl="1"/>
            <a:r>
              <a:rPr lang="en-GB" sz="2100" dirty="0"/>
              <a:t>understand people, occupations and environments</a:t>
            </a:r>
          </a:p>
          <a:p>
            <a:pPr lvl="1"/>
            <a:r>
              <a:rPr lang="en-GB" sz="2100" dirty="0"/>
              <a:t>take a whole-person approach</a:t>
            </a:r>
          </a:p>
          <a:p>
            <a:pPr lvl="1"/>
            <a:r>
              <a:rPr lang="en-GB" sz="2100" dirty="0"/>
              <a:t>remove barriers</a:t>
            </a:r>
          </a:p>
          <a:p>
            <a:pPr lvl="1"/>
            <a:r>
              <a:rPr lang="en-GB" sz="2100" dirty="0"/>
              <a:t>build skills and confidence</a:t>
            </a:r>
          </a:p>
          <a:p>
            <a:pPr lvl="1"/>
            <a:r>
              <a:rPr lang="en-GB" sz="2100" dirty="0"/>
              <a:t>develop practical solutions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47BA962-00ED-4248-9E7F-B8587A108F06}"/>
              </a:ext>
            </a:extLst>
          </p:cNvPr>
          <p:cNvSpPr/>
          <p:nvPr/>
        </p:nvSpPr>
        <p:spPr>
          <a:xfrm>
            <a:off x="7380000" y="1800000"/>
            <a:ext cx="4320000" cy="43200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23073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CAB84-B3B9-B1B6-8B4D-37C20C1BA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E45385D-41FC-AA58-1357-4F88B4EEE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Participation helps children thrive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C836A90-B996-4CEC-D5E2-98B53620F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639" y="2412000"/>
            <a:ext cx="6417962" cy="3311999"/>
          </a:xfrm>
        </p:spPr>
        <p:txBody>
          <a:bodyPr>
            <a:noAutofit/>
          </a:bodyPr>
          <a:lstStyle/>
          <a:p>
            <a:r>
              <a:rPr lang="en-GB" sz="2400" dirty="0"/>
              <a:t>Participation helps children and young people:</a:t>
            </a:r>
          </a:p>
          <a:p>
            <a:pPr lvl="1"/>
            <a:r>
              <a:rPr lang="en-GB" sz="2400" dirty="0"/>
              <a:t>learn</a:t>
            </a:r>
          </a:p>
          <a:p>
            <a:pPr lvl="1"/>
            <a:r>
              <a:rPr lang="en-GB" sz="2400" dirty="0"/>
              <a:t>play</a:t>
            </a:r>
          </a:p>
          <a:p>
            <a:pPr lvl="1"/>
            <a:r>
              <a:rPr lang="en-GB" sz="2400" dirty="0"/>
              <a:t>build relationships</a:t>
            </a:r>
          </a:p>
          <a:p>
            <a:pPr lvl="1"/>
            <a:r>
              <a:rPr lang="en-GB" sz="2400" dirty="0"/>
              <a:t>gain confidence</a:t>
            </a:r>
          </a:p>
          <a:p>
            <a:pPr lvl="1"/>
            <a:r>
              <a:rPr lang="en-GB" sz="2400" dirty="0"/>
              <a:t>develop skills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493BBC-97B0-2C89-903D-25B8DE84C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9444" y="1508937"/>
            <a:ext cx="4705544" cy="470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91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B4E26-932E-2EBB-27FB-E8ED56E4C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B4A1AA-9455-D191-AFC0-58122DEC2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Participation in work supports health and wellbeing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8CDE27A-423E-830B-7966-FFA794573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639" y="2412000"/>
            <a:ext cx="6417962" cy="3311999"/>
          </a:xfrm>
        </p:spPr>
        <p:txBody>
          <a:bodyPr>
            <a:normAutofit/>
          </a:bodyPr>
          <a:lstStyle/>
          <a:p>
            <a:r>
              <a:rPr lang="en-GB" sz="2400" dirty="0"/>
              <a:t>Participation in work can provide:</a:t>
            </a:r>
          </a:p>
          <a:p>
            <a:pPr lvl="1"/>
            <a:r>
              <a:rPr lang="en-GB" sz="2400" dirty="0"/>
              <a:t>purpose</a:t>
            </a:r>
          </a:p>
          <a:p>
            <a:pPr lvl="1"/>
            <a:r>
              <a:rPr lang="en-GB" sz="2400" dirty="0"/>
              <a:t>routine</a:t>
            </a:r>
          </a:p>
          <a:p>
            <a:pPr lvl="1"/>
            <a:r>
              <a:rPr lang="en-GB" sz="2400" dirty="0"/>
              <a:t>financial security</a:t>
            </a:r>
          </a:p>
          <a:p>
            <a:pPr lvl="1"/>
            <a:r>
              <a:rPr lang="en-GB" sz="2400" dirty="0"/>
              <a:t>social connection</a:t>
            </a:r>
          </a:p>
          <a:p>
            <a:pPr lvl="1"/>
            <a:r>
              <a:rPr lang="en-GB" sz="2400" dirty="0"/>
              <a:t>identity</a:t>
            </a:r>
          </a:p>
          <a:p>
            <a:pPr lvl="1"/>
            <a:r>
              <a:rPr lang="en-GB" sz="2400" dirty="0"/>
              <a:t>contribution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5F7322-BA4D-C57D-4C28-AE9C89592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4063" y="1520825"/>
            <a:ext cx="4847396" cy="484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49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54C51-2791-26ED-ADDA-CB6FBDFB7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DB73525-D3A5-91BA-2FBB-22D026D51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Participation supports ageing well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711CF51-9ABA-090E-AB34-FC6B3C82C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639" y="2412000"/>
            <a:ext cx="6417962" cy="3311999"/>
          </a:xfrm>
        </p:spPr>
        <p:txBody>
          <a:bodyPr>
            <a:normAutofit/>
          </a:bodyPr>
          <a:lstStyle/>
          <a:p>
            <a:r>
              <a:rPr lang="en-GB" sz="2400" dirty="0"/>
              <a:t>Participation helps people:</a:t>
            </a:r>
          </a:p>
          <a:p>
            <a:pPr lvl="1"/>
            <a:r>
              <a:rPr lang="en-GB" sz="2400" dirty="0"/>
              <a:t>stay connected</a:t>
            </a:r>
          </a:p>
          <a:p>
            <a:pPr lvl="1"/>
            <a:r>
              <a:rPr lang="en-GB" sz="2400" dirty="0"/>
              <a:t>maintain relationships</a:t>
            </a:r>
          </a:p>
          <a:p>
            <a:pPr lvl="1"/>
            <a:r>
              <a:rPr lang="en-GB" sz="2400" dirty="0"/>
              <a:t>continue doing the things that matter</a:t>
            </a:r>
          </a:p>
          <a:p>
            <a:pPr lvl="1"/>
            <a:r>
              <a:rPr lang="en-GB" sz="2400" dirty="0"/>
              <a:t>take part in everyday life</a:t>
            </a:r>
          </a:p>
          <a:p>
            <a:pPr lvl="1"/>
            <a:r>
              <a:rPr lang="en-GB" sz="2400" dirty="0"/>
              <a:t>enjoy valued activities</a:t>
            </a:r>
          </a:p>
          <a:p>
            <a:pPr lvl="1"/>
            <a:r>
              <a:rPr lang="en-GB" sz="2400" dirty="0"/>
              <a:t>live well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0C3F29-BB39-46E5-2407-366F82A88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4063" y="1520825"/>
            <a:ext cx="4860925" cy="486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53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FBD32-AFB6-3F07-4B0F-DDB709236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78277C1-A3F0-0632-9927-3778F2CFF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Support should work around people's lives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186F7E3-085E-3274-6FCF-CC5E0CBB4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639" y="2412000"/>
            <a:ext cx="6417962" cy="3311999"/>
          </a:xfrm>
        </p:spPr>
        <p:txBody>
          <a:bodyPr>
            <a:normAutofit/>
          </a:bodyPr>
          <a:lstStyle/>
          <a:p>
            <a:r>
              <a:rPr lang="en-GB" sz="2400" dirty="0"/>
              <a:t>Support should:</a:t>
            </a:r>
          </a:p>
          <a:p>
            <a:pPr lvl="1"/>
            <a:r>
              <a:rPr lang="en-GB" sz="2400" dirty="0"/>
              <a:t>start earlier</a:t>
            </a:r>
          </a:p>
          <a:p>
            <a:pPr lvl="1"/>
            <a:r>
              <a:rPr lang="en-GB" sz="2400" dirty="0"/>
              <a:t>focus on what matters to people </a:t>
            </a:r>
          </a:p>
          <a:p>
            <a:pPr lvl="1"/>
            <a:r>
              <a:rPr lang="en-GB" sz="2400" dirty="0"/>
              <a:t>work together around people’s goals</a:t>
            </a:r>
          </a:p>
          <a:p>
            <a:pPr lvl="1"/>
            <a:r>
              <a:rPr lang="en-GB" sz="2400" dirty="0"/>
              <a:t>address barriers to participation</a:t>
            </a:r>
          </a:p>
          <a:p>
            <a:pPr lvl="1"/>
            <a:r>
              <a:rPr lang="en-GB" sz="2400" dirty="0"/>
              <a:t>enable people to participate in everyday life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0BF4B3-5DB6-4088-44FD-3820ECE34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545" y="1520825"/>
            <a:ext cx="4841443" cy="484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4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6D30B-9819-CADD-D0BD-315F13ADF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1409C-A450-1465-DD0F-2EA92E46B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Are we measuring what matters?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6B19D-2D32-5D41-A93C-4819A15818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800" dirty="0"/>
              <a:t>Success should not be measured only by treating illness, responding to crisis or delivering services.</a:t>
            </a:r>
          </a:p>
          <a:p>
            <a:pPr marL="0" indent="0" fontAlgn="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800" dirty="0"/>
              <a:t>Success should be measured by whether people can do the things that matter to them.</a:t>
            </a:r>
            <a:endParaRPr lang="en-GB" sz="2800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54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7EF42-AE57-8193-A575-C6233B5ACC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1630" y="2171970"/>
            <a:ext cx="10131770" cy="251406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sz="6400" b="1" dirty="0"/>
              <a:t>Participation Changes Everything</a:t>
            </a:r>
          </a:p>
          <a:p>
            <a:pPr>
              <a:lnSpc>
                <a:spcPct val="150000"/>
              </a:lnSpc>
            </a:pPr>
            <a:r>
              <a:rPr lang="en-US" sz="3600" b="1" dirty="0"/>
              <a:t>Find out more: </a:t>
            </a:r>
          </a:p>
          <a:p>
            <a:pPr>
              <a:lnSpc>
                <a:spcPct val="150000"/>
              </a:lnSpc>
            </a:pPr>
            <a:r>
              <a:rPr lang="en-US" sz="3600" b="1"/>
              <a:t>www.rcot.co.uk/Participation </a:t>
            </a:r>
            <a:endParaRPr lang="en-US" sz="3600" b="1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12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COT">
  <a:themeElements>
    <a:clrScheme name="RCOT 2022">
      <a:dk1>
        <a:srgbClr val="003643"/>
      </a:dk1>
      <a:lt1>
        <a:srgbClr val="FFFFFF"/>
      </a:lt1>
      <a:dk2>
        <a:srgbClr val="6E35A3"/>
      </a:dk2>
      <a:lt2>
        <a:srgbClr val="E6705D"/>
      </a:lt2>
      <a:accent1>
        <a:srgbClr val="43CFB5"/>
      </a:accent1>
      <a:accent2>
        <a:srgbClr val="7EE1E8"/>
      </a:accent2>
      <a:accent3>
        <a:srgbClr val="7575DF"/>
      </a:accent3>
      <a:accent4>
        <a:srgbClr val="F7E64D"/>
      </a:accent4>
      <a:accent5>
        <a:srgbClr val="FFC2FF"/>
      </a:accent5>
      <a:accent6>
        <a:srgbClr val="616161"/>
      </a:accent6>
      <a:hlink>
        <a:srgbClr val="6F34A3"/>
      </a:hlink>
      <a:folHlink>
        <a:srgbClr val="61616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02000"/>
          </a:lnSpc>
          <a:spcBef>
            <a:spcPts val="1000"/>
          </a:spcBef>
          <a:buClr>
            <a:schemeClr val="accent1"/>
          </a:buClr>
          <a:defRPr sz="2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COT PowerPoint standard template" id="{82F6E85E-3301-49E4-9EC5-4397F123F289}" vid="{3E661E85-7840-4CE0-ABE1-A5AB1ECE16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10a95f3-fb1f-4356-a636-fa4685977b4d">
      <Terms xmlns="http://schemas.microsoft.com/office/infopath/2007/PartnerControls"/>
    </lcf76f155ced4ddcb4097134ff3c332f>
    <TaxCatchAll xmlns="0d4e1840-8f65-4f27-8665-3b1f5df6ea1f" xsi:nil="true"/>
    <SharedWithUsers xmlns="0d4e1840-8f65-4f27-8665-3b1f5df6ea1f">
      <UserInfo>
        <DisplayName>Jennifer Anionwu</DisplayName>
        <AccountId>303</AccountId>
        <AccountType/>
      </UserInfo>
      <UserInfo>
        <DisplayName>Tess Blakeway</DisplayName>
        <AccountId>304</AccountId>
        <AccountType/>
      </UserInfo>
      <UserInfo>
        <DisplayName>Livia Dascalciuc</DisplayName>
        <AccountId>24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B2A8410E38504095B04584E4220C8B" ma:contentTypeVersion="18" ma:contentTypeDescription="Create a new document." ma:contentTypeScope="" ma:versionID="ebe815694a153a9ebb4bea58b34cf902">
  <xsd:schema xmlns:xsd="http://www.w3.org/2001/XMLSchema" xmlns:xs="http://www.w3.org/2001/XMLSchema" xmlns:p="http://schemas.microsoft.com/office/2006/metadata/properties" xmlns:ns2="0d4e1840-8f65-4f27-8665-3b1f5df6ea1f" xmlns:ns3="110a95f3-fb1f-4356-a636-fa4685977b4d" targetNamespace="http://schemas.microsoft.com/office/2006/metadata/properties" ma:root="true" ma:fieldsID="e473afc06407a7abc1d58cc0ad1778b9" ns2:_="" ns3:_="">
    <xsd:import namespace="0d4e1840-8f65-4f27-8665-3b1f5df6ea1f"/>
    <xsd:import namespace="110a95f3-fb1f-4356-a636-fa4685977b4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4e1840-8f65-4f27-8665-3b1f5df6ea1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e4721018-189c-4c04-98f9-878e675dcf48}" ma:internalName="TaxCatchAll" ma:showField="CatchAllData" ma:web="0d4e1840-8f65-4f27-8665-3b1f5df6ea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0a95f3-fb1f-4356-a636-fa4685977b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61192ce-d741-42f0-bf32-2e964c76fe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67DB48C-4F6F-439C-AA51-FE31BBE51626}">
  <ds:schemaRefs>
    <ds:schemaRef ds:uri="http://www.w3.org/XML/1998/namespace"/>
    <ds:schemaRef ds:uri="110a95f3-fb1f-4356-a636-fa4685977b4d"/>
    <ds:schemaRef ds:uri="http://schemas.microsoft.com/office/infopath/2007/PartnerControls"/>
    <ds:schemaRef ds:uri="http://purl.org/dc/terms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0d4e1840-8f65-4f27-8665-3b1f5df6ea1f"/>
  </ds:schemaRefs>
</ds:datastoreItem>
</file>

<file path=customXml/itemProps2.xml><?xml version="1.0" encoding="utf-8"?>
<ds:datastoreItem xmlns:ds="http://schemas.openxmlformats.org/officeDocument/2006/customXml" ds:itemID="{E2EECB15-4274-48FB-AD31-CA89BD0115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4e1840-8f65-4f27-8665-3b1f5df6ea1f"/>
    <ds:schemaRef ds:uri="110a95f3-fb1f-4356-a636-fa4685977b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FC69AD4-0303-473D-B4DC-F961E84C289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321e8ef-cd5a-46d8-9daf-755005b40d39}" enabled="0" method="" siteId="{4321e8ef-cd5a-46d8-9daf-755005b40d3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RCOT PowerPoint standard template</Template>
  <TotalTime>1958</TotalTime>
  <Words>1271</Words>
  <Application>Microsoft Office PowerPoint</Application>
  <PresentationFormat>Widescreen</PresentationFormat>
  <Paragraphs>123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RCOT</vt:lpstr>
      <vt:lpstr>Participation Changes Everything</vt:lpstr>
      <vt:lpstr>Participation Changes Everything</vt:lpstr>
      <vt:lpstr>Why participation matters</vt:lpstr>
      <vt:lpstr>Occupational therapists enable participation</vt:lpstr>
      <vt:lpstr>Participation helps children thrive</vt:lpstr>
      <vt:lpstr>Participation in work supports health and wellbeing</vt:lpstr>
      <vt:lpstr>Participation supports ageing well</vt:lpstr>
      <vt:lpstr>Support should work around people's lives</vt:lpstr>
      <vt:lpstr>Are we measuring what matters?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Thea Healy</dc:creator>
  <cp:lastModifiedBy>Thea Healy</cp:lastModifiedBy>
  <cp:revision>16</cp:revision>
  <cp:lastPrinted>2022-01-04T14:29:51Z</cp:lastPrinted>
  <dcterms:created xsi:type="dcterms:W3CDTF">2025-08-07T13:47:29Z</dcterms:created>
  <dcterms:modified xsi:type="dcterms:W3CDTF">2026-10-22T11:37:57Z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0x01010077B2A8410E38504095B04584E4220C8B</vt:lpwstr>
  </property>
  <property fmtid="{D5CDD505-2E9C-101B-9397-08002B2CF9AE}" pid="3" name="MediaServiceImageTags">
    <vt:lpwstr/>
  </property>
</Properties>
</file>