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64" r:id="rId3"/>
    <p:sldId id="256" r:id="rId4"/>
    <p:sldId id="280" r:id="rId5"/>
    <p:sldId id="265" r:id="rId6"/>
    <p:sldId id="260" r:id="rId7"/>
    <p:sldId id="261" r:id="rId8"/>
    <p:sldId id="267" r:id="rId9"/>
    <p:sldId id="266" r:id="rId10"/>
    <p:sldId id="269" r:id="rId11"/>
    <p:sldId id="270" r:id="rId12"/>
    <p:sldId id="268" r:id="rId13"/>
    <p:sldId id="272" r:id="rId14"/>
    <p:sldId id="273" r:id="rId15"/>
    <p:sldId id="274" r:id="rId16"/>
    <p:sldId id="275" r:id="rId17"/>
    <p:sldId id="276" r:id="rId18"/>
    <p:sldId id="271" r:id="rId19"/>
    <p:sldId id="277" r:id="rId20"/>
    <p:sldId id="278" r:id="rId21"/>
    <p:sldId id="279" r:id="rId22"/>
  </p:sldIdLst>
  <p:sldSz cx="9144000" cy="5143500" type="screen16x9"/>
  <p:notesSz cx="6858000" cy="9144000"/>
  <p:defaultText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6" userDrawn="1">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ilin Acosta" initials="YA" lastIdx="5" clrIdx="0">
    <p:extLst>
      <p:ext uri="{19B8F6BF-5375-455C-9EA6-DF929625EA0E}">
        <p15:presenceInfo xmlns:p15="http://schemas.microsoft.com/office/powerpoint/2012/main" userId="S::yailin.acosta@rcot.co.uk::68e6ab9b-45bf-4738-b553-95e3673c1309" providerId="AD"/>
      </p:ext>
    </p:extLst>
  </p:cmAuthor>
  <p:cmAuthor id="2" name="Julia Roberts" initials="JR" lastIdx="4" clrIdx="1">
    <p:extLst>
      <p:ext uri="{19B8F6BF-5375-455C-9EA6-DF929625EA0E}">
        <p15:presenceInfo xmlns:p15="http://schemas.microsoft.com/office/powerpoint/2012/main" userId="S::julia.roberts@rcot.co.uk::4592f022-ff50-4c45-822c-dd735fb108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8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C5D36D-91A5-5B81-400F-0EEB0512EF87}" v="78" dt="2021-05-26T10:48:51.135"/>
    <p1510:client id="{72F97A64-A7E6-D203-D7B5-23A2B3AD072B}" v="1" dt="2021-05-26T10:31:09.077"/>
    <p1510:client id="{7A4BD703-9194-ECB2-CC14-0504A72BE669}" v="149" dt="2021-05-26T09:51:40.829"/>
    <p1510:client id="{8E5231E9-570C-4070-B0B3-5BC64B3B9AD9}" v="3" dt="2021-05-26T14:31:22.5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882" y="78"/>
      </p:cViewPr>
      <p:guideLst>
        <p:guide orient="horz" pos="826"/>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394D3369-DFA2-4144-9A16-4F7FAE28A72A}"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1702138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4D3369-DFA2-4144-9A16-4F7FAE28A72A}"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88071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4D3369-DFA2-4144-9A16-4F7FAE28A72A}"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346806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4D3369-DFA2-4144-9A16-4F7FAE28A72A}"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1087121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94D3369-DFA2-4144-9A16-4F7FAE28A72A}" type="datetimeFigureOut">
              <a:rPr lang="en-US" smtClean="0"/>
              <a:t>5/26/2021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1094108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4D3369-DFA2-4144-9A16-4F7FAE28A72A}"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304731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4D3369-DFA2-4144-9A16-4F7FAE28A72A}" type="datetimeFigureOut">
              <a:rPr lang="en-US" smtClean="0"/>
              <a:t>5/26/2021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2091802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4D3369-DFA2-4144-9A16-4F7FAE28A72A}" type="datetimeFigureOut">
              <a:rPr lang="en-US" smtClean="0"/>
              <a:t>5/26/2021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1197133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4D3369-DFA2-4144-9A16-4F7FAE28A72A}" type="datetimeFigureOut">
              <a:rPr lang="en-US" smtClean="0"/>
              <a:t>5/26/2021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243913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94D3369-DFA2-4144-9A16-4F7FAE28A72A}"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27173605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94D3369-DFA2-4144-9A16-4F7FAE28A72A}" type="datetimeFigureOut">
              <a:rPr lang="en-US" smtClean="0"/>
              <a:t>5/26/2021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BB8D53-02ED-A446-8D94-95C41AF1396C}" type="slidenum">
              <a:rPr lang="en-US" smtClean="0"/>
              <a:t>‹#›</a:t>
            </a:fld>
            <a:endParaRPr lang="en-US"/>
          </a:p>
        </p:txBody>
      </p:sp>
    </p:spTree>
    <p:extLst>
      <p:ext uri="{BB962C8B-B14F-4D97-AF65-F5344CB8AC3E}">
        <p14:creationId xmlns:p14="http://schemas.microsoft.com/office/powerpoint/2010/main" val="582313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394D3369-DFA2-4144-9A16-4F7FAE28A72A}" type="datetimeFigureOut">
              <a:rPr lang="en-US" smtClean="0"/>
              <a:t>5/26/2021</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C4BB8D53-02ED-A446-8D94-95C41AF1396C}" type="slidenum">
              <a:rPr lang="en-US" smtClean="0"/>
              <a:t>‹#›</a:t>
            </a:fld>
            <a:endParaRPr lang="en-US"/>
          </a:p>
        </p:txBody>
      </p:sp>
    </p:spTree>
    <p:extLst>
      <p:ext uri="{BB962C8B-B14F-4D97-AF65-F5344CB8AC3E}">
        <p14:creationId xmlns:p14="http://schemas.microsoft.com/office/powerpoint/2010/main" val="6332014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hyperlink" Target="https://www.rcot.co.uk/publications/professional-standards-occupational-therapy-practice-conduct-and-ethics"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rcot.co.uk/cpd-rcot"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rcot.co.uk/cpd-rcot"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hyperlink" Target="https://www.rcot.co.uk/publications/professional-standards-occupational-therapy-practice-conduct-and-ethic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58F"/>
        </a:solidFill>
        <a:effectLst/>
      </p:bgPr>
    </p:bg>
    <p:spTree>
      <p:nvGrpSpPr>
        <p:cNvPr id="1" name=""/>
        <p:cNvGrpSpPr/>
        <p:nvPr/>
      </p:nvGrpSpPr>
      <p:grpSpPr>
        <a:xfrm>
          <a:off x="0" y="0"/>
          <a:ext cx="0" cy="0"/>
          <a:chOff x="0" y="0"/>
          <a:chExt cx="0" cy="0"/>
        </a:xfrm>
      </p:grpSpPr>
      <p:pic>
        <p:nvPicPr>
          <p:cNvPr id="9" name="Picture 8" descr="Logo&#10;&#10;Description automatically generated">
            <a:extLst>
              <a:ext uri="{FF2B5EF4-FFF2-40B4-BE49-F238E27FC236}">
                <a16:creationId xmlns:a16="http://schemas.microsoft.com/office/drawing/2014/main" id="{E16F446B-3182-1243-8FAC-09F8C0DB7C3D}"/>
              </a:ext>
            </a:extLst>
          </p:cNvPr>
          <p:cNvPicPr>
            <a:picLocks noChangeAspect="1"/>
          </p:cNvPicPr>
          <p:nvPr/>
        </p:nvPicPr>
        <p:blipFill rotWithShape="1">
          <a:blip r:embed="rId2">
            <a:alphaModFix/>
          </a:blip>
          <a:srcRect b="46068"/>
          <a:stretch/>
        </p:blipFill>
        <p:spPr>
          <a:xfrm>
            <a:off x="790415" y="76241"/>
            <a:ext cx="6292312" cy="5067259"/>
          </a:xfrm>
          <a:prstGeom prst="rect">
            <a:avLst/>
          </a:prstGeom>
        </p:spPr>
      </p:pic>
      <p:sp>
        <p:nvSpPr>
          <p:cNvPr id="10" name="TextBox 9">
            <a:extLst>
              <a:ext uri="{FF2B5EF4-FFF2-40B4-BE49-F238E27FC236}">
                <a16:creationId xmlns:a16="http://schemas.microsoft.com/office/drawing/2014/main" id="{F783449E-F9AF-9D4D-A72B-CE2909FC1593}"/>
              </a:ext>
            </a:extLst>
          </p:cNvPr>
          <p:cNvSpPr txBox="1"/>
          <p:nvPr/>
        </p:nvSpPr>
        <p:spPr>
          <a:xfrm>
            <a:off x="1061634" y="1255595"/>
            <a:ext cx="6818561" cy="1754326"/>
          </a:xfrm>
          <a:prstGeom prst="rect">
            <a:avLst/>
          </a:prstGeom>
          <a:noFill/>
        </p:spPr>
        <p:txBody>
          <a:bodyPr wrap="square" rtlCol="0">
            <a:spAutoFit/>
          </a:bodyPr>
          <a:lstStyle/>
          <a:p>
            <a:pPr algn="ctr"/>
            <a:r>
              <a:rPr lang="en-US" sz="3600">
                <a:solidFill>
                  <a:schemeClr val="bg1"/>
                </a:solidFill>
                <a:latin typeface="Arial" panose="020B0604020202020204" pitchFamily="34" charset="0"/>
                <a:cs typeface="Arial" panose="020B0604020202020204" pitchFamily="34" charset="0"/>
              </a:rPr>
              <a:t>RCOT resources to support professional practice and development</a:t>
            </a:r>
          </a:p>
        </p:txBody>
      </p:sp>
      <p:sp>
        <p:nvSpPr>
          <p:cNvPr id="11" name="TextBox 10">
            <a:extLst>
              <a:ext uri="{FF2B5EF4-FFF2-40B4-BE49-F238E27FC236}">
                <a16:creationId xmlns:a16="http://schemas.microsoft.com/office/drawing/2014/main" id="{C0388B2B-02E9-2E4B-A11D-D7D28469A66F}"/>
              </a:ext>
            </a:extLst>
          </p:cNvPr>
          <p:cNvSpPr txBox="1"/>
          <p:nvPr/>
        </p:nvSpPr>
        <p:spPr>
          <a:xfrm>
            <a:off x="1055414" y="3167058"/>
            <a:ext cx="6818561" cy="338554"/>
          </a:xfrm>
          <a:prstGeom prst="rect">
            <a:avLst/>
          </a:prstGeom>
          <a:noFill/>
        </p:spPr>
        <p:txBody>
          <a:bodyPr wrap="square" rtlCol="0">
            <a:spAutoFit/>
          </a:bodyPr>
          <a:lstStyle/>
          <a:p>
            <a:pPr algn="ctr"/>
            <a:r>
              <a:rPr lang="en-US" sz="1600">
                <a:solidFill>
                  <a:schemeClr val="bg1"/>
                </a:solidFill>
                <a:latin typeface="Arial" panose="020B0604020202020204" pitchFamily="34" charset="0"/>
                <a:cs typeface="Arial" panose="020B0604020202020204" pitchFamily="34" charset="0"/>
              </a:rPr>
              <a:t>May 2021</a:t>
            </a:r>
          </a:p>
        </p:txBody>
      </p:sp>
      <p:pic>
        <p:nvPicPr>
          <p:cNvPr id="8" name="Picture 7" descr="Graphical user interface, text&#10;&#10;Description automatically generated with medium confidence">
            <a:extLst>
              <a:ext uri="{FF2B5EF4-FFF2-40B4-BE49-F238E27FC236}">
                <a16:creationId xmlns:a16="http://schemas.microsoft.com/office/drawing/2014/main" id="{8FDC2312-E886-834F-9682-FD11B571DA1B}"/>
              </a:ext>
            </a:extLst>
          </p:cNvPr>
          <p:cNvPicPr>
            <a:picLocks noChangeAspect="1"/>
          </p:cNvPicPr>
          <p:nvPr/>
        </p:nvPicPr>
        <p:blipFill>
          <a:blip r:embed="rId3"/>
          <a:stretch>
            <a:fillRect/>
          </a:stretch>
        </p:blipFill>
        <p:spPr>
          <a:xfrm>
            <a:off x="7547673" y="184727"/>
            <a:ext cx="1400390" cy="541557"/>
          </a:xfrm>
          <a:prstGeom prst="rect">
            <a:avLst/>
          </a:prstGeom>
        </p:spPr>
      </p:pic>
    </p:spTree>
    <p:extLst>
      <p:ext uri="{BB962C8B-B14F-4D97-AF65-F5344CB8AC3E}">
        <p14:creationId xmlns:p14="http://schemas.microsoft.com/office/powerpoint/2010/main" val="1434832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Who are the resources for?</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181712"/>
            <a:ext cx="7473691" cy="3354765"/>
          </a:xfrm>
          <a:prstGeom prst="rect">
            <a:avLst/>
          </a:prstGeom>
          <a:noFill/>
        </p:spPr>
        <p:txBody>
          <a:bodyPr wrap="square" lIns="91440" tIns="45720" rIns="91440" bIns="45720" rtlCol="0" anchor="t">
            <a:spAutoFit/>
          </a:bodyPr>
          <a:lstStyle/>
          <a:p>
            <a:pPr>
              <a:buClr>
                <a:srgbClr val="00958F"/>
              </a:buClr>
            </a:pPr>
            <a:r>
              <a:rPr lang="en-US" sz="2200">
                <a:solidFill>
                  <a:srgbClr val="00958F"/>
                </a:solidFill>
                <a:latin typeface="Arial" panose="020B0604020202020204" pitchFamily="34" charset="0"/>
                <a:cs typeface="Arial" panose="020B0604020202020204" pitchFamily="34" charset="0"/>
              </a:rPr>
              <a:t>Applicable to:</a:t>
            </a:r>
          </a:p>
          <a:p>
            <a:pPr marL="285750" indent="-285750">
              <a:buClr>
                <a:srgbClr val="00958F"/>
              </a:buClr>
              <a:buFont typeface="Arial" panose="020B0604020202020204" pitchFamily="34" charset="0"/>
              <a:buChar char="•"/>
            </a:pPr>
            <a:r>
              <a:rPr lang="en-US" sz="2200">
                <a:solidFill>
                  <a:prstClr val="black"/>
                </a:solidFill>
                <a:latin typeface="Arial" panose="020B0604020202020204" pitchFamily="34" charset="0"/>
                <a:cs typeface="Arial" panose="020B0604020202020204" pitchFamily="34" charset="0"/>
              </a:rPr>
              <a:t>The whole </a:t>
            </a:r>
            <a:r>
              <a:rPr lang="en-US" sz="2200">
                <a:solidFill>
                  <a:srgbClr val="00958F"/>
                </a:solidFill>
                <a:latin typeface="Arial" panose="020B0604020202020204" pitchFamily="34" charset="0"/>
                <a:cs typeface="Arial" panose="020B0604020202020204" pitchFamily="34" charset="0"/>
              </a:rPr>
              <a:t>occupational therapy workforce</a:t>
            </a:r>
          </a:p>
          <a:p>
            <a:pPr marL="285750" indent="-285750">
              <a:buClr>
                <a:srgbClr val="00958F"/>
              </a:buClr>
              <a:buFont typeface="Arial" panose="020B0604020202020204" pitchFamily="34" charset="0"/>
              <a:buChar char="•"/>
            </a:pPr>
            <a:r>
              <a:rPr lang="en-US" sz="2200">
                <a:solidFill>
                  <a:prstClr val="black"/>
                </a:solidFill>
                <a:latin typeface="Arial" panose="020B0604020202020204" pitchFamily="34" charset="0"/>
                <a:cs typeface="Arial" panose="020B0604020202020204" pitchFamily="34" charset="0"/>
              </a:rPr>
              <a:t>Wherever you work, whatever the scope and level of practice</a:t>
            </a: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r>
              <a:rPr lang="en-US" sz="2200">
                <a:solidFill>
                  <a:srgbClr val="00958F"/>
                </a:solidFill>
                <a:latin typeface="Arial" panose="020B0604020202020204" pitchFamily="34" charset="0"/>
                <a:cs typeface="Arial" panose="020B0604020202020204" pitchFamily="34" charset="0"/>
              </a:rPr>
              <a:t>Also available to:</a:t>
            </a:r>
          </a:p>
          <a:p>
            <a:pPr marL="285750" indent="-285750">
              <a:buClr>
                <a:srgbClr val="00958F"/>
              </a:buClr>
              <a:buFont typeface="Arial" panose="020B0604020202020204" pitchFamily="34" charset="0"/>
              <a:buChar char="•"/>
            </a:pPr>
            <a:r>
              <a:rPr lang="en-US" sz="2200">
                <a:latin typeface="Arial"/>
                <a:cs typeface="Arial"/>
              </a:rPr>
              <a:t>Managers, employers, commissioners, other health professionals</a:t>
            </a:r>
          </a:p>
          <a:p>
            <a:pPr marL="285750" indent="-285750">
              <a:buClr>
                <a:srgbClr val="00958F"/>
              </a:buClr>
              <a:buFont typeface="Arial" panose="020B0604020202020204" pitchFamily="34" charset="0"/>
              <a:buChar char="•"/>
            </a:pPr>
            <a:r>
              <a:rPr lang="en-US" sz="2200">
                <a:solidFill>
                  <a:prstClr val="black"/>
                </a:solidFill>
                <a:latin typeface="Arial" panose="020B0604020202020204" pitchFamily="34" charset="0"/>
                <a:cs typeface="Arial" panose="020B0604020202020204" pitchFamily="34" charset="0"/>
              </a:rPr>
              <a:t>People who access services and the public</a:t>
            </a: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4138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What’s new in these editions?</a:t>
            </a:r>
          </a:p>
        </p:txBody>
      </p:sp>
      <p:sp>
        <p:nvSpPr>
          <p:cNvPr id="3" name="TextBox 2">
            <a:extLst>
              <a:ext uri="{FF2B5EF4-FFF2-40B4-BE49-F238E27FC236}">
                <a16:creationId xmlns:a16="http://schemas.microsoft.com/office/drawing/2014/main" id="{7F983AC5-7F4A-4047-895C-D4F9649C1E3A}"/>
              </a:ext>
            </a:extLst>
          </p:cNvPr>
          <p:cNvSpPr txBox="1"/>
          <p:nvPr/>
        </p:nvSpPr>
        <p:spPr>
          <a:xfrm>
            <a:off x="630929" y="1129697"/>
            <a:ext cx="7473691" cy="3877985"/>
          </a:xfrm>
          <a:prstGeom prst="rect">
            <a:avLst/>
          </a:prstGeom>
          <a:noFill/>
        </p:spPr>
        <p:txBody>
          <a:bodyPr wrap="square" lIns="91440" tIns="45720" rIns="91440" bIns="45720" rtlCol="0" anchor="t">
            <a:spAutoFit/>
          </a:bodyPr>
          <a:lstStyle/>
          <a:p>
            <a:pPr marL="285750" indent="-285750">
              <a:buClr>
                <a:srgbClr val="00958F"/>
              </a:buClr>
              <a:buFont typeface="Arial" panose="020B0604020202020204" pitchFamily="34" charset="0"/>
              <a:buChar char="•"/>
            </a:pPr>
            <a:r>
              <a:rPr lang="en-US" sz="2100">
                <a:latin typeface="Arial"/>
                <a:cs typeface="Arial"/>
              </a:rPr>
              <a:t>Code of Ethics and Professional Standards merged into one resource</a:t>
            </a:r>
          </a:p>
          <a:p>
            <a:pPr marL="285750" indent="-285750">
              <a:buClr>
                <a:srgbClr val="00958F"/>
              </a:buClr>
              <a:buFont typeface="Arial" panose="020B0604020202020204" pitchFamily="34" charset="0"/>
              <a:buChar char="•"/>
            </a:pPr>
            <a:r>
              <a:rPr lang="en-US" sz="2100">
                <a:latin typeface="Arial"/>
                <a:cs typeface="Arial"/>
              </a:rPr>
              <a:t>EDI consultation feedback enabled changes to enhance inclusivity of resources</a:t>
            </a:r>
          </a:p>
          <a:p>
            <a:pPr marL="285750" indent="-285750">
              <a:buClr>
                <a:srgbClr val="00958F"/>
              </a:buClr>
              <a:buFont typeface="Arial" panose="020B0604020202020204" pitchFamily="34" charset="0"/>
              <a:buChar char="•"/>
            </a:pPr>
            <a:r>
              <a:rPr lang="en-US" sz="2100">
                <a:latin typeface="Arial"/>
                <a:cs typeface="Arial"/>
              </a:rPr>
              <a:t>More accessible layout to Framework with use of identifying codes for individual principles</a:t>
            </a:r>
          </a:p>
          <a:p>
            <a:pPr marL="285750" indent="-285750">
              <a:buClr>
                <a:srgbClr val="00958F"/>
              </a:buClr>
              <a:buFont typeface="Arial" panose="020B0604020202020204" pitchFamily="34" charset="0"/>
              <a:buChar char="•"/>
            </a:pPr>
            <a:r>
              <a:rPr lang="en-US" sz="2100">
                <a:latin typeface="Arial"/>
                <a:cs typeface="Arial"/>
              </a:rPr>
              <a:t>All contemporary </a:t>
            </a:r>
            <a:r>
              <a:rPr lang="en-US" sz="2100" err="1">
                <a:latin typeface="Arial"/>
                <a:cs typeface="Arial"/>
              </a:rPr>
              <a:t>multiprofessional</a:t>
            </a:r>
            <a:r>
              <a:rPr lang="en-US" sz="2100">
                <a:latin typeface="Arial"/>
                <a:cs typeface="Arial"/>
              </a:rPr>
              <a:t> frameworks mapped into Framework</a:t>
            </a:r>
          </a:p>
          <a:p>
            <a:pPr marL="285750" indent="-285750">
              <a:buClr>
                <a:srgbClr val="00958F"/>
              </a:buClr>
              <a:buFont typeface="Arial" panose="020B0604020202020204" pitchFamily="34" charset="0"/>
              <a:buChar char="•"/>
            </a:pPr>
            <a:r>
              <a:rPr lang="en-US" sz="2100">
                <a:latin typeface="Arial"/>
                <a:cs typeface="Arial"/>
              </a:rPr>
              <a:t>More Standards audit tools available to monitor, inform and re-evaluate practice</a:t>
            </a: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360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2057793"/>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Part two</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2860399"/>
            <a:ext cx="7400441" cy="1491499"/>
          </a:xfrm>
          <a:prstGeom prst="rect">
            <a:avLst/>
          </a:prstGeom>
          <a:noFill/>
        </p:spPr>
        <p:txBody>
          <a:bodyPr wrap="square" lIns="91440" tIns="45720" rIns="91440" bIns="45720" rtlCol="0" anchor="t">
            <a:spAutoFit/>
          </a:bodyPr>
          <a:lstStyle/>
          <a:p>
            <a:pPr>
              <a:buClr>
                <a:srgbClr val="00958F"/>
              </a:buClr>
            </a:pPr>
            <a:r>
              <a:rPr lang="en-US" sz="2200">
                <a:latin typeface="Arial"/>
                <a:cs typeface="Arial"/>
              </a:rPr>
              <a:t>Thinking about ways to use the Standards and the Framework</a:t>
            </a:r>
            <a:endParaRPr lang="en-US" sz="22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algn="ctr">
              <a:lnSpc>
                <a:spcPct val="150000"/>
              </a:lnSpc>
              <a:buClr>
                <a:srgbClr val="00958F"/>
              </a:buClr>
            </a:pPr>
            <a:endParaRPr lang="en-US" sz="2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761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15011" y="186780"/>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How are you using the Standards and Framework?</a:t>
            </a:r>
          </a:p>
        </p:txBody>
      </p:sp>
      <p:sp>
        <p:nvSpPr>
          <p:cNvPr id="3" name="TextBox 2">
            <a:extLst>
              <a:ext uri="{FF2B5EF4-FFF2-40B4-BE49-F238E27FC236}">
                <a16:creationId xmlns:a16="http://schemas.microsoft.com/office/drawing/2014/main" id="{7F983AC5-7F4A-4047-895C-D4F9649C1E3A}"/>
              </a:ext>
            </a:extLst>
          </p:cNvPr>
          <p:cNvSpPr txBox="1"/>
          <p:nvPr/>
        </p:nvSpPr>
        <p:spPr>
          <a:xfrm>
            <a:off x="612136" y="1411750"/>
            <a:ext cx="7473691" cy="2339102"/>
          </a:xfrm>
          <a:prstGeom prst="rect">
            <a:avLst/>
          </a:prstGeom>
          <a:noFill/>
        </p:spPr>
        <p:txBody>
          <a:bodyPr wrap="square" rtlCol="0" anchor="t">
            <a:spAutoFit/>
          </a:bodyPr>
          <a:lstStyle/>
          <a:p>
            <a:pPr>
              <a:buClr>
                <a:srgbClr val="00958F"/>
              </a:buClr>
            </a:pPr>
            <a:endParaRPr lang="en-US" sz="2200">
              <a:solidFill>
                <a:srgbClr val="00958F"/>
              </a:solidFill>
              <a:latin typeface="Arial" panose="020B0604020202020204" pitchFamily="34" charset="0"/>
              <a:cs typeface="Arial" panose="020B0604020202020204" pitchFamily="34" charset="0"/>
            </a:endParaRPr>
          </a:p>
          <a:p>
            <a:pPr>
              <a:buClr>
                <a:srgbClr val="00958F"/>
              </a:buClr>
            </a:pPr>
            <a:r>
              <a:rPr lang="en-US" sz="2200" err="1">
                <a:solidFill>
                  <a:srgbClr val="00958F"/>
                </a:solidFill>
                <a:latin typeface="Arial" panose="020B0604020202020204" pitchFamily="34" charset="0"/>
                <a:cs typeface="Arial" panose="020B0604020202020204" pitchFamily="34" charset="0"/>
              </a:rPr>
              <a:t>Q3</a:t>
            </a:r>
            <a:r>
              <a:rPr lang="en-US" sz="2200">
                <a:solidFill>
                  <a:srgbClr val="00958F"/>
                </a:solidFill>
                <a:latin typeface="Arial" panose="020B0604020202020204" pitchFamily="34" charset="0"/>
                <a:cs typeface="Arial" panose="020B0604020202020204" pitchFamily="34" charset="0"/>
              </a:rPr>
              <a:t>. </a:t>
            </a:r>
            <a:r>
              <a:rPr lang="en-US" sz="2200">
                <a:solidFill>
                  <a:prstClr val="black"/>
                </a:solidFill>
                <a:latin typeface="Arial" panose="020B0604020202020204" pitchFamily="34" charset="0"/>
                <a:cs typeface="Arial" panose="020B0604020202020204" pitchFamily="34" charset="0"/>
              </a:rPr>
              <a:t>In what ways are you already using the Standards?</a:t>
            </a:r>
          </a:p>
          <a:p>
            <a:pPr>
              <a:buClr>
                <a:srgbClr val="00958F"/>
              </a:buClr>
            </a:pPr>
            <a:endParaRPr lang="en-US" sz="2200">
              <a:solidFill>
                <a:srgbClr val="00958F"/>
              </a:solidFill>
              <a:latin typeface="Arial" panose="020B0604020202020204" pitchFamily="34" charset="0"/>
              <a:cs typeface="Arial" panose="020B0604020202020204" pitchFamily="34" charset="0"/>
            </a:endParaRPr>
          </a:p>
          <a:p>
            <a:pPr>
              <a:buClr>
                <a:srgbClr val="00958F"/>
              </a:buClr>
            </a:pPr>
            <a:r>
              <a:rPr lang="en-US" sz="2200" err="1">
                <a:solidFill>
                  <a:srgbClr val="00958F"/>
                </a:solidFill>
                <a:latin typeface="Arial" panose="020B0604020202020204" pitchFamily="34" charset="0"/>
                <a:cs typeface="Arial" panose="020B0604020202020204" pitchFamily="34" charset="0"/>
              </a:rPr>
              <a:t>Q4</a:t>
            </a:r>
            <a:r>
              <a:rPr lang="en-US" sz="2200">
                <a:solidFill>
                  <a:srgbClr val="00958F"/>
                </a:solidFill>
                <a:latin typeface="Arial" panose="020B0604020202020204" pitchFamily="34" charset="0"/>
                <a:cs typeface="Arial" panose="020B0604020202020204" pitchFamily="34" charset="0"/>
              </a:rPr>
              <a:t>. </a:t>
            </a:r>
            <a:r>
              <a:rPr lang="en-US" sz="2200">
                <a:solidFill>
                  <a:prstClr val="black"/>
                </a:solidFill>
                <a:latin typeface="Arial" panose="020B0604020202020204" pitchFamily="34" charset="0"/>
                <a:cs typeface="Arial" panose="020B0604020202020204" pitchFamily="34" charset="0"/>
              </a:rPr>
              <a:t>In what ways are you already using the Framework?</a:t>
            </a: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r>
              <a:rPr lang="en-US" sz="2200" err="1">
                <a:solidFill>
                  <a:srgbClr val="00958F"/>
                </a:solidFill>
                <a:latin typeface="Arial" panose="020B0604020202020204" pitchFamily="34" charset="0"/>
                <a:cs typeface="Arial" panose="020B0604020202020204" pitchFamily="34" charset="0"/>
              </a:rPr>
              <a:t>Q5</a:t>
            </a:r>
            <a:r>
              <a:rPr lang="en-US" sz="2200">
                <a:solidFill>
                  <a:srgbClr val="00958F"/>
                </a:solidFill>
                <a:latin typeface="Arial" panose="020B0604020202020204" pitchFamily="34" charset="0"/>
                <a:cs typeface="Arial" panose="020B0604020202020204" pitchFamily="34" charset="0"/>
              </a:rPr>
              <a:t>. </a:t>
            </a:r>
            <a:r>
              <a:rPr lang="en-US" sz="2200">
                <a:solidFill>
                  <a:prstClr val="black"/>
                </a:solidFill>
                <a:latin typeface="Arial" panose="020B0604020202020204" pitchFamily="34" charset="0"/>
                <a:cs typeface="Arial" panose="020B0604020202020204" pitchFamily="34" charset="0"/>
              </a:rPr>
              <a:t>How else could you use these resources in practice?</a:t>
            </a: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0834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550313" y="186780"/>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Professional Standards</a:t>
            </a:r>
          </a:p>
          <a:p>
            <a:r>
              <a:rPr lang="en-US" sz="3200">
                <a:solidFill>
                  <a:srgbClr val="00958F"/>
                </a:solidFill>
                <a:latin typeface="Arial" panose="020B0604020202020204" pitchFamily="34" charset="0"/>
                <a:cs typeface="Arial" panose="020B0604020202020204" pitchFamily="34" charset="0"/>
              </a:rPr>
              <a:t>How do they help you?</a:t>
            </a:r>
          </a:p>
        </p:txBody>
      </p:sp>
      <p:sp>
        <p:nvSpPr>
          <p:cNvPr id="3" name="TextBox 2">
            <a:extLst>
              <a:ext uri="{FF2B5EF4-FFF2-40B4-BE49-F238E27FC236}">
                <a16:creationId xmlns:a16="http://schemas.microsoft.com/office/drawing/2014/main" id="{7F983AC5-7F4A-4047-895C-D4F9649C1E3A}"/>
              </a:ext>
            </a:extLst>
          </p:cNvPr>
          <p:cNvSpPr txBox="1"/>
          <p:nvPr/>
        </p:nvSpPr>
        <p:spPr>
          <a:xfrm>
            <a:off x="554626" y="1129570"/>
            <a:ext cx="7979774" cy="4170372"/>
          </a:xfrm>
          <a:prstGeom prst="rect">
            <a:avLst/>
          </a:prstGeom>
          <a:noFill/>
        </p:spPr>
        <p:txBody>
          <a:bodyPr wrap="square" rtlCol="0" anchor="t">
            <a:spAutoFit/>
          </a:bodyPr>
          <a:lstStyle/>
          <a:p>
            <a:pPr>
              <a:buClr>
                <a:srgbClr val="00958F"/>
              </a:buClr>
            </a:pPr>
            <a:endParaRPr lang="en-US" sz="1800">
              <a:solidFill>
                <a:srgbClr val="00958F"/>
              </a:solidFill>
              <a:latin typeface="Arial" panose="020B0604020202020204" pitchFamily="34" charset="0"/>
              <a:cs typeface="Arial" panose="020B0604020202020204" pitchFamily="34" charset="0"/>
            </a:endParaRPr>
          </a:p>
          <a:p>
            <a:pPr>
              <a:buClr>
                <a:srgbClr val="00958F"/>
              </a:buClr>
            </a:pPr>
            <a:r>
              <a:rPr lang="en-US" sz="2200">
                <a:solidFill>
                  <a:srgbClr val="00958F"/>
                </a:solidFill>
                <a:latin typeface="Arial" panose="020B0604020202020204" pitchFamily="34" charset="0"/>
                <a:cs typeface="Arial" panose="020B0604020202020204" pitchFamily="34" charset="0"/>
              </a:rPr>
              <a:t>Maintaining these standards will help you to:</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Be a safe, effective and ethical practitioner</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Provide a high-quality, evidence-informed and inclusive service</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Provide a personalised service</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Explain and promote the work that you do in the language of occupation</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Make the best use of and sustain resources (financial, human and environmental)</a:t>
            </a:r>
          </a:p>
          <a:p>
            <a:pPr marL="285750" indent="-285750">
              <a:buClr>
                <a:srgbClr val="00958F"/>
              </a:buClr>
              <a:buFont typeface="Arial" panose="020B0604020202020204" pitchFamily="34" charset="0"/>
              <a:buChar char="•"/>
            </a:pPr>
            <a:r>
              <a:rPr lang="en-US" sz="2100">
                <a:solidFill>
                  <a:prstClr val="black"/>
                </a:solidFill>
                <a:latin typeface="Arial" panose="020B0604020202020204" pitchFamily="34" charset="0"/>
                <a:cs typeface="Arial" panose="020B0604020202020204" pitchFamily="34" charset="0"/>
              </a:rPr>
              <a:t>Meet the HCPC registration requirements</a:t>
            </a:r>
          </a:p>
          <a:p>
            <a:pPr marL="285750" indent="-285750">
              <a:buClr>
                <a:srgbClr val="00958F"/>
              </a:buClr>
              <a:buFont typeface="Arial" panose="020B0604020202020204" pitchFamily="34" charset="0"/>
              <a:buChar char="•"/>
            </a:pPr>
            <a:endParaRPr lang="en-US" sz="21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6896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04228" y="186780"/>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Meeting HCPC requirements</a:t>
            </a:r>
          </a:p>
        </p:txBody>
      </p:sp>
      <p:sp>
        <p:nvSpPr>
          <p:cNvPr id="3" name="TextBox 2">
            <a:extLst>
              <a:ext uri="{FF2B5EF4-FFF2-40B4-BE49-F238E27FC236}">
                <a16:creationId xmlns:a16="http://schemas.microsoft.com/office/drawing/2014/main" id="{7F983AC5-7F4A-4047-895C-D4F9649C1E3A}"/>
              </a:ext>
            </a:extLst>
          </p:cNvPr>
          <p:cNvSpPr txBox="1"/>
          <p:nvPr/>
        </p:nvSpPr>
        <p:spPr>
          <a:xfrm>
            <a:off x="600634" y="939789"/>
            <a:ext cx="7473691" cy="4832092"/>
          </a:xfrm>
          <a:prstGeom prst="rect">
            <a:avLst/>
          </a:prstGeom>
          <a:noFill/>
        </p:spPr>
        <p:txBody>
          <a:bodyPr wrap="square" lIns="91440" tIns="45720" rIns="91440" bIns="45720" rtlCol="0" anchor="t">
            <a:spAutoFit/>
          </a:bodyPr>
          <a:lstStyle/>
          <a:p>
            <a:r>
              <a:rPr lang="en-GB" sz="1800" b="1">
                <a:solidFill>
                  <a:srgbClr val="009999"/>
                </a:solidFill>
                <a:latin typeface="Arial"/>
                <a:cs typeface="Arial"/>
              </a:rPr>
              <a:t>2.3.2 </a:t>
            </a:r>
            <a:r>
              <a:rPr lang="en-GB" sz="1800">
                <a:latin typeface="Arial"/>
                <a:cs typeface="Arial"/>
              </a:rPr>
              <a:t>A key function of RCOT is to inform, support and encourage you as members of the profession. It is not RCOT’s role to judge a practitioner’s fitness to practise. The </a:t>
            </a:r>
            <a:r>
              <a:rPr lang="en-GB" sz="1800" i="1">
                <a:latin typeface="Arial"/>
                <a:cs typeface="Arial"/>
              </a:rPr>
              <a:t>Professional standards for occupational therapy practice, conduct and ethics </a:t>
            </a:r>
            <a:r>
              <a:rPr lang="en-GB" sz="1800">
                <a:latin typeface="Arial"/>
                <a:cs typeface="Arial"/>
              </a:rPr>
              <a:t>are developed in line with the HCPC standards (HCPC 2013, 2016). If you use the RCOT Standards as an informative and convenient way to monitor and maintain your professional practice, they will help you to meet the HCPC requirements</a:t>
            </a:r>
          </a:p>
          <a:p>
            <a:endParaRPr lang="en-GB" sz="1400">
              <a:latin typeface="Arial" panose="020B0604020202020204" pitchFamily="34" charset="0"/>
              <a:cs typeface="Arial" panose="020B0604020202020204" pitchFamily="34" charset="0"/>
            </a:endParaRPr>
          </a:p>
          <a:p>
            <a:r>
              <a:rPr lang="en-GB" sz="1800" b="1">
                <a:solidFill>
                  <a:srgbClr val="009999"/>
                </a:solidFill>
                <a:latin typeface="Arial"/>
                <a:cs typeface="Arial"/>
              </a:rPr>
              <a:t>2.3.3</a:t>
            </a:r>
            <a:r>
              <a:rPr lang="en-GB" sz="1800">
                <a:latin typeface="Arial"/>
                <a:cs typeface="Arial"/>
              </a:rPr>
              <a:t> The results of monitoring and improving your practice can be included in your continuing professional development (CPD) portfolio, along with your other evidence of learning and development</a:t>
            </a:r>
          </a:p>
          <a:p>
            <a:endParaRPr lang="en-GB" sz="1200" b="1">
              <a:latin typeface="Arial" panose="020B0604020202020204" pitchFamily="34" charset="0"/>
              <a:cs typeface="Arial" panose="020B0604020202020204" pitchFamily="34" charset="0"/>
              <a:hlinkClick r:id="rId3"/>
            </a:endParaRPr>
          </a:p>
          <a:p>
            <a:pPr algn="ctr"/>
            <a:r>
              <a:rPr lang="en-GB" sz="1400" b="1">
                <a:latin typeface="Arial"/>
                <a:cs typeface="Arial"/>
                <a:hlinkClick r:id="rId4"/>
              </a:rPr>
              <a:t>Professional standards for occupational therapy practice, conduct and ethics</a:t>
            </a:r>
          </a:p>
          <a:p>
            <a:pPr algn="ctr"/>
            <a:r>
              <a:rPr lang="en-GB" sz="1200" b="1">
                <a:latin typeface="Arial"/>
                <a:cs typeface="Arial"/>
              </a:rPr>
              <a:t>  </a:t>
            </a:r>
            <a:endParaRPr lang="en-GB" sz="1200" b="1">
              <a:latin typeface="Arial" panose="020B0604020202020204" pitchFamily="34" charset="0"/>
              <a:cs typeface="Arial" panose="020B0604020202020204" pitchFamily="34" charset="0"/>
            </a:endParaRPr>
          </a:p>
          <a:p>
            <a:pPr>
              <a:buClr>
                <a:srgbClr val="00958F"/>
              </a:buClr>
            </a:pPr>
            <a:endParaRPr lang="en-US" sz="18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2421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05679" y="4847643"/>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599716" y="184286"/>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Using Standards in practice</a:t>
            </a:r>
          </a:p>
        </p:txBody>
      </p:sp>
      <p:sp>
        <p:nvSpPr>
          <p:cNvPr id="3" name="TextBox 2">
            <a:extLst>
              <a:ext uri="{FF2B5EF4-FFF2-40B4-BE49-F238E27FC236}">
                <a16:creationId xmlns:a16="http://schemas.microsoft.com/office/drawing/2014/main" id="{7F983AC5-7F4A-4047-895C-D4F9649C1E3A}"/>
              </a:ext>
            </a:extLst>
          </p:cNvPr>
          <p:cNvSpPr txBox="1"/>
          <p:nvPr/>
        </p:nvSpPr>
        <p:spPr>
          <a:xfrm>
            <a:off x="600634" y="939789"/>
            <a:ext cx="7473691" cy="923330"/>
          </a:xfrm>
          <a:prstGeom prst="rect">
            <a:avLst/>
          </a:prstGeom>
          <a:noFill/>
        </p:spPr>
        <p:txBody>
          <a:bodyPr wrap="square" rtlCol="0" anchor="t">
            <a:spAutoFit/>
          </a:bodyPr>
          <a:lstStyle/>
          <a:p>
            <a:pPr>
              <a:buClr>
                <a:srgbClr val="00958F"/>
              </a:buClr>
            </a:pPr>
            <a:endParaRPr lang="en-US" sz="18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a:buClr>
                <a:srgbClr val="00958F"/>
              </a:buClr>
            </a:pPr>
            <a:endParaRPr lang="en-US" sz="1800">
              <a:solidFill>
                <a:prstClr val="black"/>
              </a:solidFill>
              <a:latin typeface="Arial" panose="020B0604020202020204" pitchFamily="34" charset="0"/>
              <a:cs typeface="Arial" panose="020B0604020202020204" pitchFamily="34" charset="0"/>
            </a:endParaRPr>
          </a:p>
        </p:txBody>
      </p:sp>
      <p:pic>
        <p:nvPicPr>
          <p:cNvPr id="8"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0329" y="718936"/>
            <a:ext cx="6813083" cy="4083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70766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32865"/>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The Framework</a:t>
            </a:r>
          </a:p>
          <a:p>
            <a:r>
              <a:rPr lang="en-US" sz="3200">
                <a:solidFill>
                  <a:srgbClr val="00958F"/>
                </a:solidFill>
                <a:latin typeface="Arial" panose="020B0604020202020204" pitchFamily="34" charset="0"/>
                <a:cs typeface="Arial" panose="020B0604020202020204" pitchFamily="34" charset="0"/>
              </a:rPr>
              <a:t>How can it help you?</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4" y="1286696"/>
            <a:ext cx="4287668" cy="3600986"/>
          </a:xfrm>
          <a:prstGeom prst="rect">
            <a:avLst/>
          </a:prstGeom>
          <a:noFill/>
        </p:spPr>
        <p:txBody>
          <a:bodyPr wrap="square" lIns="91440" tIns="45720" rIns="91440" bIns="45720" rtlCol="0" anchor="t">
            <a:spAutoFit/>
          </a:bodyPr>
          <a:lstStyle/>
          <a:p>
            <a:pPr marL="285750" indent="-285750">
              <a:buClr>
                <a:srgbClr val="00958F"/>
              </a:buClr>
              <a:buFont typeface="Arial" panose="020B0604020202020204" pitchFamily="34" charset="0"/>
              <a:buChar char="•"/>
            </a:pPr>
            <a:r>
              <a:rPr lang="en-US" sz="2000">
                <a:latin typeface="Arial"/>
                <a:cs typeface="Arial"/>
              </a:rPr>
              <a:t>Appraisals</a:t>
            </a:r>
          </a:p>
          <a:p>
            <a:pPr marL="285750" indent="-285750">
              <a:buClr>
                <a:srgbClr val="00958F"/>
              </a:buClr>
              <a:buFont typeface="Arial" panose="020B0604020202020204" pitchFamily="34" charset="0"/>
              <a:buChar char="•"/>
            </a:pPr>
            <a:r>
              <a:rPr lang="en-US" sz="2000">
                <a:latin typeface="Arial"/>
                <a:cs typeface="Arial"/>
              </a:rPr>
              <a:t>Practice-based learning</a:t>
            </a:r>
          </a:p>
          <a:p>
            <a:pPr marL="285750" indent="-285750">
              <a:buClr>
                <a:srgbClr val="00958F"/>
              </a:buClr>
              <a:buFont typeface="Arial" panose="020B0604020202020204" pitchFamily="34" charset="0"/>
              <a:buChar char="•"/>
            </a:pPr>
            <a:r>
              <a:rPr lang="en-US" sz="2000">
                <a:latin typeface="Arial"/>
                <a:cs typeface="Arial"/>
              </a:rPr>
              <a:t>Supervision</a:t>
            </a:r>
          </a:p>
          <a:p>
            <a:pPr marL="285750" indent="-285750">
              <a:buClr>
                <a:srgbClr val="00958F"/>
              </a:buClr>
              <a:buFont typeface="Arial" panose="020B0604020202020204" pitchFamily="34" charset="0"/>
              <a:buChar char="•"/>
            </a:pPr>
            <a:r>
              <a:rPr lang="en-US" sz="2000">
                <a:latin typeface="Arial"/>
                <a:cs typeface="Arial"/>
              </a:rPr>
              <a:t>Job applications and reviews</a:t>
            </a:r>
          </a:p>
          <a:p>
            <a:pPr marL="285750" indent="-285750">
              <a:buClr>
                <a:srgbClr val="00958F"/>
              </a:buClr>
              <a:buFont typeface="Arial" panose="020B0604020202020204" pitchFamily="34" charset="0"/>
              <a:buChar char="•"/>
            </a:pPr>
            <a:r>
              <a:rPr lang="en-US" sz="2000">
                <a:latin typeface="Arial"/>
                <a:cs typeface="Arial"/>
              </a:rPr>
              <a:t>Planning CPD in teams</a:t>
            </a:r>
          </a:p>
          <a:p>
            <a:pPr marL="285750" indent="-285750">
              <a:buClr>
                <a:srgbClr val="00958F"/>
              </a:buClr>
              <a:buFont typeface="Arial" panose="020B0604020202020204" pitchFamily="34" charset="0"/>
              <a:buChar char="•"/>
            </a:pPr>
            <a:r>
              <a:rPr lang="en-US" sz="2000">
                <a:latin typeface="Arial"/>
                <a:cs typeface="Arial"/>
              </a:rPr>
              <a:t>HCPC audit</a:t>
            </a:r>
          </a:p>
          <a:p>
            <a:pPr marL="285750" indent="-285750">
              <a:buClr>
                <a:srgbClr val="00958F"/>
              </a:buClr>
              <a:buFont typeface="Arial" panose="020B0604020202020204" pitchFamily="34" charset="0"/>
              <a:buChar char="•"/>
            </a:pPr>
            <a:r>
              <a:rPr lang="en-US" sz="2000">
                <a:latin typeface="Arial"/>
                <a:cs typeface="Arial"/>
              </a:rPr>
              <a:t>Planning your retirement </a:t>
            </a:r>
            <a:endParaRPr lang="en-US" sz="20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a:buClr>
                <a:srgbClr val="00958F"/>
              </a:buClr>
            </a:pPr>
            <a:r>
              <a:rPr lang="en-US" sz="2000">
                <a:latin typeface="Arial"/>
                <a:cs typeface="Arial"/>
                <a:hlinkClick r:id="rId3"/>
              </a:rPr>
              <a:t>https://www.rcot.co.uk/cpd-rcot</a:t>
            </a:r>
            <a:r>
              <a:rPr lang="en-US" sz="2000">
                <a:latin typeface="Arial"/>
                <a:cs typeface="Arial"/>
              </a:rPr>
              <a:t> for tools and templates </a:t>
            </a:r>
            <a:endParaRPr lang="en-US" sz="2000">
              <a:latin typeface="Arial" panose="020B0604020202020204" pitchFamily="34" charset="0"/>
              <a:cs typeface="Arial" panose="020B0604020202020204" pitchFamily="34" charset="0"/>
            </a:endParaRPr>
          </a:p>
          <a:p>
            <a:pPr>
              <a:buClr>
                <a:srgbClr val="00958F"/>
              </a:buClr>
            </a:pPr>
            <a:endParaRPr lang="en-US" sz="2200">
              <a:latin typeface="Arial" panose="020B0604020202020204" pitchFamily="34" charset="0"/>
              <a:cs typeface="Arial" panose="020B0604020202020204" pitchFamily="34" charset="0"/>
            </a:endParaRPr>
          </a:p>
        </p:txBody>
      </p:sp>
      <p:pic>
        <p:nvPicPr>
          <p:cNvPr id="9" name="Content Placeholder 5" descr="Treemap chart&#10;&#10;Description automatically generated with medium confidence">
            <a:extLst>
              <a:ext uri="{FF2B5EF4-FFF2-40B4-BE49-F238E27FC236}">
                <a16:creationId xmlns:a16="http://schemas.microsoft.com/office/drawing/2014/main" id="{0AC62788-4A9C-CA4A-B698-4C2AAFD5D9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73090" y="1336070"/>
            <a:ext cx="2307389" cy="3262312"/>
          </a:xfrm>
          <a:prstGeom prst="rect">
            <a:avLst/>
          </a:prstGeom>
        </p:spPr>
      </p:pic>
    </p:spTree>
    <p:extLst>
      <p:ext uri="{BB962C8B-B14F-4D97-AF65-F5344CB8AC3E}">
        <p14:creationId xmlns:p14="http://schemas.microsoft.com/office/powerpoint/2010/main" val="424954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2057793"/>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Part three</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2860399"/>
            <a:ext cx="7400441" cy="1491499"/>
          </a:xfrm>
          <a:prstGeom prst="rect">
            <a:avLst/>
          </a:prstGeom>
          <a:noFill/>
        </p:spPr>
        <p:txBody>
          <a:bodyPr wrap="square" lIns="91440" tIns="45720" rIns="91440" bIns="45720" rtlCol="0" anchor="t">
            <a:spAutoFit/>
          </a:bodyPr>
          <a:lstStyle/>
          <a:p>
            <a:pPr>
              <a:buClr>
                <a:srgbClr val="00958F"/>
              </a:buClr>
            </a:pPr>
            <a:r>
              <a:rPr lang="en-US" sz="2200">
                <a:latin typeface="Arial"/>
                <a:cs typeface="Arial"/>
              </a:rPr>
              <a:t>And finally...</a:t>
            </a:r>
          </a:p>
          <a:p>
            <a:r>
              <a:rPr lang="en-US" sz="2200">
                <a:latin typeface="Arial"/>
                <a:cs typeface="Arial"/>
              </a:rPr>
              <a:t>Keeping in touch and confidence revisited </a:t>
            </a:r>
            <a:endParaRPr lang="en-US" sz="2200">
              <a:latin typeface="Arial" panose="020B0604020202020204" pitchFamily="34" charset="0"/>
              <a:cs typeface="Arial" panose="020B0604020202020204" pitchFamily="34" charset="0"/>
            </a:endParaRPr>
          </a:p>
          <a:p>
            <a:pPr>
              <a:buClr>
                <a:srgbClr val="00958F"/>
              </a:buClr>
            </a:pPr>
            <a:endParaRPr lang="en-US" sz="1800">
              <a:latin typeface="Arial" panose="020B0604020202020204" pitchFamily="34" charset="0"/>
              <a:cs typeface="Arial" panose="020B0604020202020204" pitchFamily="34" charset="0"/>
            </a:endParaRPr>
          </a:p>
          <a:p>
            <a:pPr algn="ctr">
              <a:lnSpc>
                <a:spcPct val="150000"/>
              </a:lnSpc>
              <a:buClr>
                <a:srgbClr val="00958F"/>
              </a:buClr>
            </a:pPr>
            <a:endParaRPr lang="en-US" sz="2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19663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550313" y="186780"/>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Working together with RCOT</a:t>
            </a:r>
          </a:p>
        </p:txBody>
      </p:sp>
      <p:sp>
        <p:nvSpPr>
          <p:cNvPr id="3" name="TextBox 2">
            <a:extLst>
              <a:ext uri="{FF2B5EF4-FFF2-40B4-BE49-F238E27FC236}">
                <a16:creationId xmlns:a16="http://schemas.microsoft.com/office/drawing/2014/main" id="{7F983AC5-7F4A-4047-895C-D4F9649C1E3A}"/>
              </a:ext>
            </a:extLst>
          </p:cNvPr>
          <p:cNvSpPr txBox="1"/>
          <p:nvPr/>
        </p:nvSpPr>
        <p:spPr>
          <a:xfrm>
            <a:off x="554626" y="1129570"/>
            <a:ext cx="7473691" cy="3416320"/>
          </a:xfrm>
          <a:prstGeom prst="rect">
            <a:avLst/>
          </a:prstGeom>
          <a:noFill/>
        </p:spPr>
        <p:txBody>
          <a:bodyPr wrap="square" lIns="91440" tIns="45720" rIns="91440" bIns="45720" rtlCol="0" anchor="t">
            <a:spAutoFit/>
          </a:bodyPr>
          <a:lstStyle/>
          <a:p>
            <a:pPr>
              <a:buClr>
                <a:srgbClr val="00958F"/>
              </a:buClr>
            </a:pPr>
            <a:endParaRPr lang="en-US" sz="1800">
              <a:solidFill>
                <a:srgbClr val="00958F"/>
              </a:solidFill>
              <a:latin typeface="Arial" panose="020B0604020202020204" pitchFamily="34" charset="0"/>
              <a:cs typeface="Arial" panose="020B0604020202020204" pitchFamily="34" charset="0"/>
            </a:endParaRPr>
          </a:p>
          <a:p>
            <a:pPr>
              <a:buClr>
                <a:srgbClr val="00958F"/>
              </a:buClr>
            </a:pPr>
            <a:r>
              <a:rPr lang="en-US" sz="2200">
                <a:solidFill>
                  <a:srgbClr val="00958F"/>
                </a:solidFill>
                <a:latin typeface="Arial"/>
                <a:cs typeface="Arial"/>
              </a:rPr>
              <a:t>We need your feedback so we can…</a:t>
            </a:r>
          </a:p>
          <a:p>
            <a:endParaRPr lang="en-US" sz="2200">
              <a:solidFill>
                <a:srgbClr val="00958F"/>
              </a:solidFill>
              <a:latin typeface="Arial"/>
              <a:cs typeface="Arial"/>
            </a:endParaRPr>
          </a:p>
          <a:p>
            <a:pPr marL="285750" indent="-285750">
              <a:buClr>
                <a:srgbClr val="00958F"/>
              </a:buClr>
              <a:buFont typeface="Arial" panose="020B0604020202020204" pitchFamily="34" charset="0"/>
              <a:buChar char="•"/>
            </a:pPr>
            <a:r>
              <a:rPr lang="en-US" sz="2200">
                <a:latin typeface="Arial"/>
                <a:cs typeface="Arial"/>
              </a:rPr>
              <a:t>Ensure resources meet the needs of all members</a:t>
            </a:r>
          </a:p>
          <a:p>
            <a:pPr marL="285750" indent="-285750">
              <a:buClr>
                <a:srgbClr val="00958F"/>
              </a:buClr>
              <a:buFont typeface="Arial" panose="020B0604020202020204" pitchFamily="34" charset="0"/>
              <a:buChar char="•"/>
            </a:pPr>
            <a:endParaRPr lang="en-US" sz="22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200" err="1">
                <a:latin typeface="Arial"/>
                <a:cs typeface="Arial"/>
              </a:rPr>
              <a:t>Recognise</a:t>
            </a:r>
            <a:r>
              <a:rPr lang="en-US" sz="2200">
                <a:latin typeface="Arial"/>
                <a:cs typeface="Arial"/>
              </a:rPr>
              <a:t> and celebrate your achievements and developments</a:t>
            </a:r>
          </a:p>
          <a:p>
            <a:pPr marL="285750" indent="-285750">
              <a:buClr>
                <a:srgbClr val="00958F"/>
              </a:buClr>
              <a:buFont typeface="Arial" panose="020B0604020202020204" pitchFamily="34" charset="0"/>
              <a:buChar char="•"/>
            </a:pPr>
            <a:endParaRPr lang="en-US" sz="22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2200">
              <a:solidFill>
                <a:prstClr val="black"/>
              </a:solidFill>
              <a:latin typeface="Arial" panose="020B0604020202020204" pitchFamily="34" charset="0"/>
              <a:cs typeface="Arial" panose="020B0604020202020204" pitchFamily="34" charset="0"/>
            </a:endParaRPr>
          </a:p>
          <a:p>
            <a:pPr>
              <a:buClr>
                <a:srgbClr val="00958F"/>
              </a:buClr>
            </a:pPr>
            <a:endParaRPr lang="en-US" sz="22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1484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400386" y="186780"/>
            <a:ext cx="7145887"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Key RCOT resources to support your professional practice and development</a:t>
            </a:r>
          </a:p>
        </p:txBody>
      </p:sp>
      <p:pic>
        <p:nvPicPr>
          <p:cNvPr id="6" name="Content Placeholder 4" descr="A picture containing treemap chart&#10;&#10;Description automatically generated">
            <a:extLst>
              <a:ext uri="{FF2B5EF4-FFF2-40B4-BE49-F238E27FC236}">
                <a16:creationId xmlns:a16="http://schemas.microsoft.com/office/drawing/2014/main" id="{3ADC7D5C-B00B-8E46-8FF4-61207531FF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79076" y="1354838"/>
            <a:ext cx="2302084" cy="3262312"/>
          </a:xfrm>
          <a:prstGeom prst="rect">
            <a:avLst/>
          </a:prstGeom>
        </p:spPr>
      </p:pic>
      <p:pic>
        <p:nvPicPr>
          <p:cNvPr id="8" name="Content Placeholder 5" descr="Treemap chart&#10;&#10;Description automatically generated with medium confidence">
            <a:extLst>
              <a:ext uri="{FF2B5EF4-FFF2-40B4-BE49-F238E27FC236}">
                <a16:creationId xmlns:a16="http://schemas.microsoft.com/office/drawing/2014/main" id="{0AC62788-4A9C-CA4A-B698-4C2AAFD5D98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65724" y="1354838"/>
            <a:ext cx="2307389" cy="3262312"/>
          </a:xfrm>
          <a:prstGeom prst="rect">
            <a:avLst/>
          </a:prstGeom>
        </p:spPr>
      </p:pic>
    </p:spTree>
    <p:extLst>
      <p:ext uri="{BB962C8B-B14F-4D97-AF65-F5344CB8AC3E}">
        <p14:creationId xmlns:p14="http://schemas.microsoft.com/office/powerpoint/2010/main" val="1804584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A picture containing timeline&#10;&#10;Description automatically generated">
            <a:extLst>
              <a:ext uri="{FF2B5EF4-FFF2-40B4-BE49-F238E27FC236}">
                <a16:creationId xmlns:a16="http://schemas.microsoft.com/office/drawing/2014/main" id="{BCC4103B-F39C-4D67-8514-E5E697132EA4}"/>
              </a:ext>
            </a:extLst>
          </p:cNvPr>
          <p:cNvPicPr>
            <a:picLocks noChangeAspect="1"/>
          </p:cNvPicPr>
          <p:nvPr/>
        </p:nvPicPr>
        <p:blipFill>
          <a:blip r:embed="rId2"/>
          <a:stretch>
            <a:fillRect/>
          </a:stretch>
        </p:blipFill>
        <p:spPr>
          <a:xfrm>
            <a:off x="1755475" y="3203683"/>
            <a:ext cx="5643832" cy="1798509"/>
          </a:xfrm>
          <a:prstGeom prst="rect">
            <a:avLst/>
          </a:prstGeom>
        </p:spPr>
      </p:pic>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3"/>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Confidence revisited</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457169"/>
            <a:ext cx="7400441" cy="2431435"/>
          </a:xfrm>
          <a:prstGeom prst="rect">
            <a:avLst/>
          </a:prstGeom>
          <a:noFill/>
        </p:spPr>
        <p:txBody>
          <a:bodyPr wrap="square" lIns="91440" tIns="45720" rIns="91440" bIns="45720" rtlCol="0" anchor="t">
            <a:spAutoFit/>
          </a:bodyPr>
          <a:lstStyle/>
          <a:p>
            <a:pPr marL="285750" indent="-285750">
              <a:buClr>
                <a:srgbClr val="00958F"/>
              </a:buClr>
              <a:buFont typeface="Arial" panose="020B0604020202020204" pitchFamily="34" charset="0"/>
              <a:buChar char="•"/>
            </a:pPr>
            <a:r>
              <a:rPr lang="en-US" sz="2200">
                <a:solidFill>
                  <a:srgbClr val="00958F"/>
                </a:solidFill>
                <a:latin typeface="Arial"/>
                <a:cs typeface="Arial"/>
              </a:rPr>
              <a:t>Q1. </a:t>
            </a:r>
            <a:r>
              <a:rPr lang="en-US" sz="2200">
                <a:latin typeface="Arial"/>
                <a:cs typeface="Arial"/>
              </a:rPr>
              <a:t>I feel confident using the </a:t>
            </a:r>
            <a:r>
              <a:rPr lang="en-US" sz="2200" i="1">
                <a:latin typeface="Arial"/>
                <a:cs typeface="Arial"/>
              </a:rPr>
              <a:t>Professional Standards </a:t>
            </a:r>
            <a:r>
              <a:rPr lang="en-US" sz="2200">
                <a:latin typeface="Arial"/>
                <a:cs typeface="Arial"/>
              </a:rPr>
              <a:t>in practice</a:t>
            </a:r>
          </a:p>
          <a:p>
            <a:pPr marL="285750" indent="-285750">
              <a:buClr>
                <a:srgbClr val="00958F"/>
              </a:buClr>
              <a:buFont typeface="Arial" panose="020B0604020202020204" pitchFamily="34" charset="0"/>
              <a:buChar char="•"/>
            </a:pPr>
            <a:endParaRPr lang="en-US" sz="1800">
              <a:solidFill>
                <a:prstClr val="black"/>
              </a:solidFill>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200">
                <a:solidFill>
                  <a:srgbClr val="00958F"/>
                </a:solidFill>
                <a:latin typeface="Arial"/>
                <a:cs typeface="Arial"/>
              </a:rPr>
              <a:t>Q2.</a:t>
            </a:r>
            <a:r>
              <a:rPr lang="en-US" sz="2200">
                <a:latin typeface="Arial"/>
                <a:cs typeface="Arial"/>
              </a:rPr>
              <a:t> I feel confident using the </a:t>
            </a:r>
            <a:r>
              <a:rPr lang="en-US" sz="2200" i="1">
                <a:latin typeface="Arial"/>
                <a:cs typeface="Arial"/>
              </a:rPr>
              <a:t>Career development framework</a:t>
            </a:r>
            <a:r>
              <a:rPr lang="en-US" sz="2200">
                <a:latin typeface="Arial"/>
                <a:cs typeface="Arial"/>
              </a:rPr>
              <a:t> in practice</a:t>
            </a:r>
          </a:p>
          <a:p>
            <a:pPr marL="285750" indent="-285750">
              <a:buClr>
                <a:srgbClr val="00958F"/>
              </a:buClr>
              <a:buFont typeface="Arial" panose="020B0604020202020204" pitchFamily="34" charset="0"/>
              <a:buChar char="•"/>
            </a:pPr>
            <a:endParaRPr lang="en-US" sz="2200">
              <a:solidFill>
                <a:prstClr val="black"/>
              </a:solidFill>
              <a:latin typeface="Arial" panose="020B0604020202020204" pitchFamily="34" charset="0"/>
              <a:cs typeface="Arial" panose="020B0604020202020204" pitchFamily="34" charset="0"/>
            </a:endParaRPr>
          </a:p>
          <a:p>
            <a:pPr algn="ctr"/>
            <a:endParaRPr lang="en-US" sz="2400">
              <a:latin typeface="Calibri"/>
              <a:cs typeface="Calibri"/>
              <a:sym typeface="Wingdings" pitchFamily="2" charset="2"/>
            </a:endParaRPr>
          </a:p>
        </p:txBody>
      </p:sp>
    </p:spTree>
    <p:extLst>
      <p:ext uri="{BB962C8B-B14F-4D97-AF65-F5344CB8AC3E}">
        <p14:creationId xmlns:p14="http://schemas.microsoft.com/office/powerpoint/2010/main" val="2398721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32865"/>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Where next?</a:t>
            </a:r>
          </a:p>
        </p:txBody>
      </p:sp>
      <p:sp>
        <p:nvSpPr>
          <p:cNvPr id="3" name="TextBox 2">
            <a:extLst>
              <a:ext uri="{FF2B5EF4-FFF2-40B4-BE49-F238E27FC236}">
                <a16:creationId xmlns:a16="http://schemas.microsoft.com/office/drawing/2014/main" id="{7F983AC5-7F4A-4047-895C-D4F9649C1E3A}"/>
              </a:ext>
            </a:extLst>
          </p:cNvPr>
          <p:cNvSpPr txBox="1"/>
          <p:nvPr/>
        </p:nvSpPr>
        <p:spPr>
          <a:xfrm>
            <a:off x="612135" y="864653"/>
            <a:ext cx="7400441" cy="4724370"/>
          </a:xfrm>
          <a:prstGeom prst="rect">
            <a:avLst/>
          </a:prstGeom>
          <a:noFill/>
        </p:spPr>
        <p:txBody>
          <a:bodyPr wrap="square" rtlCol="0" anchor="t">
            <a:spAutoFit/>
          </a:bodyPr>
          <a:lstStyle/>
          <a:p>
            <a:pPr>
              <a:buClr>
                <a:srgbClr val="00958F"/>
              </a:buClr>
            </a:pPr>
            <a:r>
              <a:rPr lang="en-US" sz="2200">
                <a:solidFill>
                  <a:srgbClr val="00958F"/>
                </a:solidFill>
                <a:latin typeface="Arial" panose="020B0604020202020204" pitchFamily="34" charset="0"/>
                <a:cs typeface="Arial" panose="020B0604020202020204" pitchFamily="34" charset="0"/>
              </a:rPr>
              <a:t>Please consider:</a:t>
            </a:r>
          </a:p>
          <a:p>
            <a:pPr marL="457200" indent="-457200">
              <a:buClr>
                <a:srgbClr val="00958F"/>
              </a:buClr>
              <a:buFont typeface="+mj-lt"/>
              <a:buAutoNum type="arabicPeriod"/>
            </a:pPr>
            <a:r>
              <a:rPr lang="en-US" sz="2200">
                <a:solidFill>
                  <a:prstClr val="black"/>
                </a:solidFill>
                <a:latin typeface="Arial" panose="020B0604020202020204" pitchFamily="34" charset="0"/>
                <a:cs typeface="Arial" panose="020B0604020202020204" pitchFamily="34" charset="0"/>
              </a:rPr>
              <a:t>Capturing your learning using the five-minute reflective template </a:t>
            </a:r>
            <a:r>
              <a:rPr lang="en-US" sz="2200">
                <a:solidFill>
                  <a:prstClr val="black"/>
                </a:solidFill>
                <a:latin typeface="Arial" panose="020B0604020202020204" pitchFamily="34" charset="0"/>
                <a:cs typeface="Arial" panose="020B0604020202020204" pitchFamily="34" charset="0"/>
                <a:hlinkClick r:id="rId3"/>
              </a:rPr>
              <a:t>rcot.co.uk/</a:t>
            </a:r>
            <a:r>
              <a:rPr lang="en-US" sz="2200" err="1">
                <a:solidFill>
                  <a:prstClr val="black"/>
                </a:solidFill>
                <a:latin typeface="Arial" panose="020B0604020202020204" pitchFamily="34" charset="0"/>
                <a:cs typeface="Arial" panose="020B0604020202020204" pitchFamily="34" charset="0"/>
                <a:hlinkClick r:id="rId3"/>
              </a:rPr>
              <a:t>cpd-rcot</a:t>
            </a:r>
            <a:r>
              <a:rPr lang="en-US" sz="2200">
                <a:solidFill>
                  <a:prstClr val="black"/>
                </a:solidFill>
                <a:latin typeface="Arial" panose="020B0604020202020204" pitchFamily="34" charset="0"/>
                <a:cs typeface="Arial" panose="020B0604020202020204" pitchFamily="34" charset="0"/>
              </a:rPr>
              <a:t> </a:t>
            </a:r>
          </a:p>
          <a:p>
            <a:pPr marL="457200" indent="-457200">
              <a:buClr>
                <a:srgbClr val="00958F"/>
              </a:buClr>
              <a:buFont typeface="+mj-lt"/>
              <a:buAutoNum type="arabicPeriod"/>
            </a:pPr>
            <a:endParaRPr lang="en-US" sz="1200">
              <a:solidFill>
                <a:prstClr val="black"/>
              </a:solidFill>
              <a:latin typeface="Arial" panose="020B0604020202020204" pitchFamily="34" charset="0"/>
              <a:cs typeface="Arial" panose="020B0604020202020204" pitchFamily="34" charset="0"/>
            </a:endParaRPr>
          </a:p>
          <a:p>
            <a:pPr marL="457200" indent="-457200">
              <a:buClr>
                <a:srgbClr val="00958F"/>
              </a:buClr>
              <a:buFont typeface="+mj-lt"/>
              <a:buAutoNum type="arabicPeriod"/>
            </a:pPr>
            <a:r>
              <a:rPr lang="en-US" sz="2200">
                <a:solidFill>
                  <a:prstClr val="black"/>
                </a:solidFill>
                <a:latin typeface="Arial" panose="020B0604020202020204" pitchFamily="34" charset="0"/>
                <a:cs typeface="Arial" panose="020B0604020202020204" pitchFamily="34" charset="0"/>
              </a:rPr>
              <a:t>Reviewing the audit tools and templates for the Professional Standards </a:t>
            </a:r>
            <a:r>
              <a:rPr lang="en-US" sz="2200">
                <a:solidFill>
                  <a:prstClr val="black"/>
                </a:solidFill>
                <a:latin typeface="Arial" panose="020B0604020202020204" pitchFamily="34" charset="0"/>
                <a:cs typeface="Arial" panose="020B0604020202020204" pitchFamily="34" charset="0"/>
                <a:hlinkClick r:id="rId4"/>
              </a:rPr>
              <a:t>rcot.co.uk/publications/professional-standards-occupational-therapy-practice-conduct-and-ethics</a:t>
            </a:r>
            <a:r>
              <a:rPr lang="en-US" sz="2200">
                <a:solidFill>
                  <a:prstClr val="black"/>
                </a:solidFill>
                <a:latin typeface="Arial" panose="020B0604020202020204" pitchFamily="34" charset="0"/>
                <a:cs typeface="Arial" panose="020B0604020202020204" pitchFamily="34" charset="0"/>
              </a:rPr>
              <a:t> </a:t>
            </a:r>
          </a:p>
          <a:p>
            <a:pPr marL="457200" indent="-457200">
              <a:buClr>
                <a:srgbClr val="00958F"/>
              </a:buClr>
              <a:buFont typeface="+mj-lt"/>
              <a:buAutoNum type="arabicPeriod"/>
            </a:pPr>
            <a:endParaRPr lang="en-US" sz="1200">
              <a:solidFill>
                <a:prstClr val="black"/>
              </a:solidFill>
              <a:latin typeface="Arial" panose="020B0604020202020204" pitchFamily="34" charset="0"/>
              <a:cs typeface="Arial" panose="020B0604020202020204" pitchFamily="34" charset="0"/>
            </a:endParaRPr>
          </a:p>
          <a:p>
            <a:pPr marL="457200" indent="-457200">
              <a:buClr>
                <a:srgbClr val="00958F"/>
              </a:buClr>
              <a:buFont typeface="+mj-lt"/>
              <a:buAutoNum type="arabicPeriod"/>
            </a:pPr>
            <a:r>
              <a:rPr lang="en-US" sz="2200">
                <a:solidFill>
                  <a:prstClr val="black"/>
                </a:solidFill>
                <a:latin typeface="Arial" panose="020B0604020202020204" pitchFamily="34" charset="0"/>
                <a:cs typeface="Arial" panose="020B0604020202020204" pitchFamily="34" charset="0"/>
              </a:rPr>
              <a:t>Reviewing the tools and templates for the Career Development Framework </a:t>
            </a:r>
            <a:r>
              <a:rPr lang="en-US" sz="2200">
                <a:solidFill>
                  <a:prstClr val="black"/>
                </a:solidFill>
                <a:latin typeface="Arial" panose="020B0604020202020204" pitchFamily="34" charset="0"/>
                <a:cs typeface="Arial" panose="020B0604020202020204" pitchFamily="34" charset="0"/>
                <a:hlinkClick r:id="rId3"/>
              </a:rPr>
              <a:t>rcot.co.uk/</a:t>
            </a:r>
            <a:r>
              <a:rPr lang="en-US" sz="2200" err="1">
                <a:solidFill>
                  <a:prstClr val="black"/>
                </a:solidFill>
                <a:latin typeface="Arial" panose="020B0604020202020204" pitchFamily="34" charset="0"/>
                <a:cs typeface="Arial" panose="020B0604020202020204" pitchFamily="34" charset="0"/>
                <a:hlinkClick r:id="rId3"/>
              </a:rPr>
              <a:t>cpd-rcot</a:t>
            </a:r>
            <a:r>
              <a:rPr lang="en-US" sz="2200">
                <a:solidFill>
                  <a:prstClr val="black"/>
                </a:solidFill>
                <a:latin typeface="Arial" panose="020B0604020202020204" pitchFamily="34" charset="0"/>
                <a:cs typeface="Arial" panose="020B0604020202020204" pitchFamily="34" charset="0"/>
              </a:rPr>
              <a:t> </a:t>
            </a:r>
          </a:p>
          <a:p>
            <a:pPr marL="457200" indent="-457200">
              <a:buClr>
                <a:srgbClr val="00958F"/>
              </a:buClr>
              <a:buFont typeface="+mj-lt"/>
              <a:buAutoNum type="arabicPeriod"/>
            </a:pPr>
            <a:endParaRPr lang="en-US" sz="2200">
              <a:solidFill>
                <a:prstClr val="black"/>
              </a:solidFill>
              <a:latin typeface="Arial" panose="020B0604020202020204" pitchFamily="34" charset="0"/>
              <a:cs typeface="Arial" panose="020B0604020202020204" pitchFamily="34" charset="0"/>
            </a:endParaRPr>
          </a:p>
          <a:p>
            <a:pPr>
              <a:buClr>
                <a:srgbClr val="00958F"/>
              </a:buClr>
            </a:pPr>
            <a:r>
              <a:rPr lang="en-US" sz="2400">
                <a:solidFill>
                  <a:prstClr val="black"/>
                </a:solidFill>
                <a:sym typeface="Wingdings" pitchFamily="2" charset="2"/>
              </a:rPr>
              <a:t>		    		         </a:t>
            </a:r>
            <a:endParaRPr lang="en-US" sz="2400">
              <a:solidFill>
                <a:prstClr val="black"/>
              </a:solidFill>
            </a:endParaRPr>
          </a:p>
          <a:p>
            <a:pPr algn="ctr">
              <a:lnSpc>
                <a:spcPct val="150000"/>
              </a:lnSpc>
              <a:buClr>
                <a:srgbClr val="00958F"/>
              </a:buClr>
            </a:pPr>
            <a:endParaRPr lang="en-US" sz="220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522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1"/>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By the end of the session, you will…</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181712"/>
            <a:ext cx="7473691" cy="3477875"/>
          </a:xfrm>
          <a:prstGeom prst="rect">
            <a:avLst/>
          </a:prstGeom>
          <a:noFill/>
        </p:spPr>
        <p:txBody>
          <a:bodyPr wrap="square" lIns="91440" tIns="45720" rIns="91440" bIns="45720" rtlCol="0" anchor="t">
            <a:spAutoFit/>
          </a:bodyPr>
          <a:lstStyle/>
          <a:p>
            <a:pPr marL="285750" indent="-285750">
              <a:buClr>
                <a:srgbClr val="00958F"/>
              </a:buClr>
              <a:buFont typeface="Arial" panose="020B0604020202020204" pitchFamily="34" charset="0"/>
              <a:buChar char="•"/>
            </a:pPr>
            <a:r>
              <a:rPr lang="en-US" sz="2200">
                <a:latin typeface="Arial"/>
                <a:cs typeface="Arial"/>
              </a:rPr>
              <a:t>Be up-to-date about the latest edition of the </a:t>
            </a:r>
            <a:r>
              <a:rPr lang="en-US" sz="2200" i="1">
                <a:latin typeface="Arial"/>
                <a:cs typeface="Arial"/>
              </a:rPr>
              <a:t>Professional standards for occupational therapy practice, conduct and ethics </a:t>
            </a:r>
            <a:r>
              <a:rPr lang="en-US" sz="2200">
                <a:latin typeface="Arial"/>
                <a:cs typeface="Arial"/>
              </a:rPr>
              <a:t>(RCOT 2021)</a:t>
            </a: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200">
                <a:latin typeface="Arial"/>
                <a:cs typeface="Arial"/>
              </a:rPr>
              <a:t>Be up-to-date about the latest edition of the </a:t>
            </a:r>
            <a:r>
              <a:rPr lang="en-US" sz="2200" i="1">
                <a:latin typeface="Arial"/>
                <a:cs typeface="Arial"/>
              </a:rPr>
              <a:t>Career development framework: guiding principles for occupational therapy </a:t>
            </a:r>
            <a:r>
              <a:rPr lang="en-US" sz="2200">
                <a:latin typeface="Arial"/>
                <a:cs typeface="Arial"/>
              </a:rPr>
              <a:t>(RCOT 2021)</a:t>
            </a: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200">
                <a:latin typeface="Arial" panose="020B0604020202020204" pitchFamily="34" charset="0"/>
                <a:cs typeface="Arial" panose="020B0604020202020204" pitchFamily="34" charset="0"/>
              </a:rPr>
              <a:t>Be able to identify ways these resources can help your current and future career plans</a:t>
            </a:r>
          </a:p>
        </p:txBody>
      </p:sp>
    </p:spTree>
    <p:extLst>
      <p:ext uri="{BB962C8B-B14F-4D97-AF65-F5344CB8AC3E}">
        <p14:creationId xmlns:p14="http://schemas.microsoft.com/office/powerpoint/2010/main" val="1912877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7" descr="A picture containing timeline&#10;&#10;Description automatically generated">
            <a:extLst>
              <a:ext uri="{FF2B5EF4-FFF2-40B4-BE49-F238E27FC236}">
                <a16:creationId xmlns:a16="http://schemas.microsoft.com/office/drawing/2014/main" id="{53697C7D-E30E-43C7-95EA-E5CC875A9B0B}"/>
              </a:ext>
            </a:extLst>
          </p:cNvPr>
          <p:cNvPicPr>
            <a:picLocks noChangeAspect="1"/>
          </p:cNvPicPr>
          <p:nvPr/>
        </p:nvPicPr>
        <p:blipFill>
          <a:blip r:embed="rId2"/>
          <a:stretch>
            <a:fillRect/>
          </a:stretch>
        </p:blipFill>
        <p:spPr>
          <a:xfrm>
            <a:off x="1755475" y="3203683"/>
            <a:ext cx="5643832" cy="1798509"/>
          </a:xfrm>
          <a:prstGeom prst="rect">
            <a:avLst/>
          </a:prstGeom>
        </p:spPr>
      </p:pic>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3"/>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But first… please rate your level of confidence</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457169"/>
            <a:ext cx="7400441" cy="2769989"/>
          </a:xfrm>
          <a:prstGeom prst="rect">
            <a:avLst/>
          </a:prstGeom>
          <a:noFill/>
        </p:spPr>
        <p:txBody>
          <a:bodyPr wrap="square" lIns="91440" tIns="45720" rIns="91440" bIns="45720" rtlCol="0" anchor="t">
            <a:spAutoFit/>
          </a:bodyPr>
          <a:lstStyle/>
          <a:p>
            <a:pPr marL="285750" indent="-285750">
              <a:buClr>
                <a:srgbClr val="00958F"/>
              </a:buClr>
              <a:buFont typeface="Arial" panose="020B0604020202020204" pitchFamily="34" charset="0"/>
              <a:buChar char="•"/>
            </a:pPr>
            <a:r>
              <a:rPr lang="en-US" sz="2200">
                <a:solidFill>
                  <a:srgbClr val="00958F"/>
                </a:solidFill>
                <a:latin typeface="Arial"/>
                <a:cs typeface="Arial"/>
              </a:rPr>
              <a:t>Q1. </a:t>
            </a:r>
            <a:r>
              <a:rPr lang="en-US" sz="2200">
                <a:latin typeface="Arial"/>
                <a:cs typeface="Arial"/>
              </a:rPr>
              <a:t>I feel confident using the </a:t>
            </a:r>
            <a:r>
              <a:rPr lang="en-US" sz="2200" i="1">
                <a:latin typeface="Arial"/>
                <a:cs typeface="Arial"/>
              </a:rPr>
              <a:t>Professional Standards </a:t>
            </a:r>
            <a:r>
              <a:rPr lang="en-US" sz="2200">
                <a:latin typeface="Arial"/>
                <a:cs typeface="Arial"/>
              </a:rPr>
              <a:t>in practice</a:t>
            </a: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200">
                <a:solidFill>
                  <a:srgbClr val="00958F"/>
                </a:solidFill>
                <a:latin typeface="Arial"/>
                <a:cs typeface="Arial"/>
              </a:rPr>
              <a:t>Q2.</a:t>
            </a:r>
            <a:r>
              <a:rPr lang="en-US" sz="2200">
                <a:latin typeface="Arial"/>
                <a:cs typeface="Arial"/>
              </a:rPr>
              <a:t> I feel confident using the </a:t>
            </a:r>
            <a:r>
              <a:rPr lang="en-US" sz="2200" i="1">
                <a:latin typeface="Arial"/>
                <a:cs typeface="Arial"/>
              </a:rPr>
              <a:t>Career development framework</a:t>
            </a:r>
            <a:r>
              <a:rPr lang="en-US" sz="2200">
                <a:latin typeface="Arial"/>
                <a:cs typeface="Arial"/>
              </a:rPr>
              <a:t> in practice</a:t>
            </a:r>
          </a:p>
          <a:p>
            <a:pPr marL="285750" indent="-285750">
              <a:buClr>
                <a:srgbClr val="00958F"/>
              </a:buClr>
              <a:buFont typeface="Arial" panose="020B0604020202020204" pitchFamily="34" charset="0"/>
              <a:buChar char="•"/>
            </a:pPr>
            <a:endParaRPr lang="en-US" sz="22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endParaRPr lang="en-US" sz="2200">
              <a:latin typeface="Arial"/>
              <a:cs typeface="Arial"/>
            </a:endParaRPr>
          </a:p>
          <a:p>
            <a:pPr marL="285750" indent="-285750">
              <a:buClr>
                <a:srgbClr val="00958F"/>
              </a:buClr>
              <a:buFont typeface="Arial" panose="020B0604020202020204" pitchFamily="34" charset="0"/>
              <a:buChar char="•"/>
            </a:pPr>
            <a:endParaRPr lang="en-US" sz="2400">
              <a:cs typeface="Calibri" panose="020F0502020204030204"/>
            </a:endParaRPr>
          </a:p>
        </p:txBody>
      </p:sp>
    </p:spTree>
    <p:extLst>
      <p:ext uri="{BB962C8B-B14F-4D97-AF65-F5344CB8AC3E}">
        <p14:creationId xmlns:p14="http://schemas.microsoft.com/office/powerpoint/2010/main" val="3005346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2057793"/>
            <a:ext cx="6818561" cy="584775"/>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Part one</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2860399"/>
            <a:ext cx="7450688" cy="1491499"/>
          </a:xfrm>
          <a:prstGeom prst="rect">
            <a:avLst/>
          </a:prstGeom>
          <a:noFill/>
        </p:spPr>
        <p:txBody>
          <a:bodyPr wrap="square" lIns="91440" tIns="45720" rIns="91440" bIns="45720" rtlCol="0" anchor="t">
            <a:spAutoFit/>
          </a:bodyPr>
          <a:lstStyle/>
          <a:p>
            <a:pPr>
              <a:buClr>
                <a:srgbClr val="00958F"/>
              </a:buClr>
            </a:pPr>
            <a:r>
              <a:rPr lang="en-US" sz="2200">
                <a:latin typeface="Arial"/>
                <a:cs typeface="Arial"/>
              </a:rPr>
              <a:t>Describing the new editions of the Standards and the Framework  </a:t>
            </a:r>
            <a:endParaRPr lang="en-US">
              <a:cs typeface="Calibri"/>
            </a:endParaRP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algn="ctr">
              <a:lnSpc>
                <a:spcPct val="150000"/>
              </a:lnSpc>
              <a:buClr>
                <a:srgbClr val="00958F"/>
              </a:buClr>
            </a:pPr>
            <a:endParaRPr lang="en-US" sz="2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5277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Professional Standards</a:t>
            </a:r>
          </a:p>
          <a:p>
            <a:r>
              <a:rPr lang="en-US" sz="3200">
                <a:solidFill>
                  <a:srgbClr val="00958F"/>
                </a:solidFill>
                <a:latin typeface="Arial" panose="020B0604020202020204" pitchFamily="34" charset="0"/>
                <a:cs typeface="Arial" panose="020B0604020202020204" pitchFamily="34" charset="0"/>
              </a:rPr>
              <a:t>What are they?</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286696"/>
            <a:ext cx="4523458" cy="4047262"/>
          </a:xfrm>
          <a:prstGeom prst="rect">
            <a:avLst/>
          </a:prstGeom>
          <a:noFill/>
        </p:spPr>
        <p:txBody>
          <a:bodyPr wrap="square" rtlCol="0" anchor="t">
            <a:spAutoFit/>
          </a:bodyPr>
          <a:lstStyle/>
          <a:p>
            <a:pPr lvl="1">
              <a:buClr>
                <a:srgbClr val="00958F"/>
              </a:buClr>
            </a:pPr>
            <a:r>
              <a:rPr lang="en-US" sz="1800" b="1" i="1">
                <a:latin typeface="Arial" panose="020B0604020202020204" pitchFamily="34" charset="0"/>
                <a:cs typeface="Arial" panose="020B0604020202020204" pitchFamily="34" charset="0"/>
              </a:rPr>
              <a:t>Professional standards for occupational therapy practice, conduct and ethics</a:t>
            </a:r>
          </a:p>
          <a:p>
            <a:pPr>
              <a:buClr>
                <a:srgbClr val="00958F"/>
              </a:buClr>
            </a:pPr>
            <a:endParaRPr lang="en-US" sz="1200" i="1">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000">
                <a:latin typeface="Arial" panose="020B0604020202020204" pitchFamily="34" charset="0"/>
                <a:cs typeface="Arial" panose="020B0604020202020204" pitchFamily="34" charset="0"/>
              </a:rPr>
              <a:t>A set of </a:t>
            </a:r>
            <a:r>
              <a:rPr lang="en-US" sz="2000">
                <a:solidFill>
                  <a:srgbClr val="00958F"/>
                </a:solidFill>
                <a:latin typeface="Arial" panose="020B0604020202020204" pitchFamily="34" charset="0"/>
                <a:cs typeface="Arial" panose="020B0604020202020204" pitchFamily="34" charset="0"/>
              </a:rPr>
              <a:t>ethical principles </a:t>
            </a:r>
            <a:r>
              <a:rPr lang="en-US" sz="2000">
                <a:latin typeface="Arial" panose="020B0604020202020204" pitchFamily="34" charset="0"/>
                <a:cs typeface="Arial" panose="020B0604020202020204" pitchFamily="34" charset="0"/>
              </a:rPr>
              <a:t>and standard statements that underpin and define the </a:t>
            </a:r>
            <a:r>
              <a:rPr lang="en-US" sz="2000">
                <a:solidFill>
                  <a:srgbClr val="00958F"/>
                </a:solidFill>
                <a:latin typeface="Arial" panose="020B0604020202020204" pitchFamily="34" charset="0"/>
                <a:cs typeface="Arial" panose="020B0604020202020204" pitchFamily="34" charset="0"/>
              </a:rPr>
              <a:t>requirements</a:t>
            </a:r>
            <a:r>
              <a:rPr lang="en-US" sz="2000">
                <a:latin typeface="Arial" panose="020B0604020202020204" pitchFamily="34" charset="0"/>
                <a:cs typeface="Arial" panose="020B0604020202020204" pitchFamily="34" charset="0"/>
              </a:rPr>
              <a:t> for professional practice and conduct</a:t>
            </a:r>
          </a:p>
          <a:p>
            <a:pPr marL="285750" indent="-285750">
              <a:buClr>
                <a:srgbClr val="00958F"/>
              </a:buClr>
              <a:buFont typeface="Arial" panose="020B0604020202020204" pitchFamily="34" charset="0"/>
              <a:buChar char="•"/>
            </a:pPr>
            <a:r>
              <a:rPr lang="en-US" sz="2000">
                <a:latin typeface="Arial" panose="020B0604020202020204" pitchFamily="34" charset="0"/>
                <a:cs typeface="Arial" panose="020B0604020202020204" pitchFamily="34" charset="0"/>
              </a:rPr>
              <a:t>Together they describe a level of practice and a way of thinking that RCOT expects its members to abide by</a:t>
            </a:r>
          </a:p>
          <a:p>
            <a:pPr>
              <a:buClr>
                <a:srgbClr val="00958F"/>
              </a:buClr>
            </a:pPr>
            <a:endParaRPr lang="en-US" sz="2200">
              <a:latin typeface="Arial" panose="020B0604020202020204" pitchFamily="34" charset="0"/>
              <a:cs typeface="Arial" panose="020B0604020202020204" pitchFamily="34" charset="0"/>
            </a:endParaRPr>
          </a:p>
        </p:txBody>
      </p:sp>
      <p:pic>
        <p:nvPicPr>
          <p:cNvPr id="6" name="Picture 5" descr="A picture containing treemap chart&#10;&#10;Description automatically generated">
            <a:extLst>
              <a:ext uri="{FF2B5EF4-FFF2-40B4-BE49-F238E27FC236}">
                <a16:creationId xmlns:a16="http://schemas.microsoft.com/office/drawing/2014/main" id="{3ADC7D5C-B00B-8E46-8FF4-61207531FF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37664" y="1210082"/>
            <a:ext cx="2329331" cy="3307761"/>
          </a:xfrm>
          <a:prstGeom prst="rect">
            <a:avLst/>
          </a:prstGeom>
        </p:spPr>
      </p:pic>
    </p:spTree>
    <p:extLst>
      <p:ext uri="{BB962C8B-B14F-4D97-AF65-F5344CB8AC3E}">
        <p14:creationId xmlns:p14="http://schemas.microsoft.com/office/powerpoint/2010/main" val="3830041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86780"/>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Professional Standards</a:t>
            </a:r>
          </a:p>
          <a:p>
            <a:r>
              <a:rPr lang="en-US" sz="3200">
                <a:solidFill>
                  <a:srgbClr val="00958F"/>
                </a:solidFill>
                <a:latin typeface="Arial" panose="020B0604020202020204" pitchFamily="34" charset="0"/>
                <a:cs typeface="Arial" panose="020B0604020202020204" pitchFamily="34" charset="0"/>
              </a:rPr>
              <a:t>What are they?</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3" y="1457169"/>
            <a:ext cx="7400441" cy="3616375"/>
          </a:xfrm>
          <a:prstGeom prst="rect">
            <a:avLst/>
          </a:prstGeom>
          <a:noFill/>
        </p:spPr>
        <p:txBody>
          <a:bodyPr wrap="square" lIns="91440" tIns="45720" rIns="91440" bIns="45720" rtlCol="0" anchor="t">
            <a:spAutoFit/>
          </a:bodyPr>
          <a:lstStyle/>
          <a:p>
            <a:pPr>
              <a:buClr>
                <a:srgbClr val="00958F"/>
              </a:buClr>
            </a:pPr>
            <a:r>
              <a:rPr lang="en-US" sz="2000">
                <a:solidFill>
                  <a:srgbClr val="00958F"/>
                </a:solidFill>
                <a:latin typeface="Arial"/>
                <a:cs typeface="Arial"/>
              </a:rPr>
              <a:t>Which words would you highlight in this statement?</a:t>
            </a:r>
          </a:p>
          <a:p>
            <a:pPr>
              <a:buClr>
                <a:srgbClr val="00958F"/>
              </a:buClr>
            </a:pPr>
            <a:endParaRPr lang="en-US" sz="1800">
              <a:latin typeface="Arial" panose="020B0604020202020204" pitchFamily="34" charset="0"/>
              <a:cs typeface="Arial" panose="020B0604020202020204" pitchFamily="34" charset="0"/>
            </a:endParaRPr>
          </a:p>
          <a:p>
            <a:pPr marL="169545">
              <a:defRPr/>
            </a:pPr>
            <a:r>
              <a:rPr lang="en-GB" sz="2200">
                <a:latin typeface="Arial"/>
                <a:cs typeface="Arial"/>
              </a:rPr>
              <a:t>‘These Standards describe the essential practice, behaviours and values that you have a responsibility to abide by at all times. They may be taken as appropriate standards of reasonable care, as defined by the professional body, which may be referred to by the HCPC, your regulatory body.’				       </a:t>
            </a:r>
            <a:endParaRPr lang="en-GB" sz="2200">
              <a:latin typeface="Arial" panose="020B0604020202020204" pitchFamily="34" charset="0"/>
              <a:cs typeface="Arial" panose="020B0604020202020204" pitchFamily="34" charset="0"/>
            </a:endParaRPr>
          </a:p>
          <a:p>
            <a:pPr marL="169545" indent="0" algn="r">
              <a:buNone/>
              <a:defRPr/>
            </a:pPr>
            <a:r>
              <a:rPr lang="en-GB" sz="2200">
                <a:latin typeface="Arial"/>
                <a:cs typeface="Arial"/>
              </a:rPr>
              <a:t>(RCOT 2021, p4)</a:t>
            </a:r>
          </a:p>
          <a:p>
            <a:pPr>
              <a:lnSpc>
                <a:spcPct val="150000"/>
              </a:lnSpc>
              <a:buClr>
                <a:srgbClr val="00958F"/>
              </a:buClr>
            </a:pPr>
            <a:endParaRPr lang="en-US" sz="22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6655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658143" y="175997"/>
            <a:ext cx="6818561" cy="1077218"/>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Career Development Framework</a:t>
            </a:r>
          </a:p>
          <a:p>
            <a:r>
              <a:rPr lang="en-US" sz="3200">
                <a:solidFill>
                  <a:srgbClr val="00958F"/>
                </a:solidFill>
                <a:latin typeface="Arial" panose="020B0604020202020204" pitchFamily="34" charset="0"/>
                <a:cs typeface="Arial" panose="020B0604020202020204" pitchFamily="34" charset="0"/>
              </a:rPr>
              <a:t>What is it?</a:t>
            </a:r>
          </a:p>
        </p:txBody>
      </p:sp>
      <p:sp>
        <p:nvSpPr>
          <p:cNvPr id="3" name="TextBox 2">
            <a:extLst>
              <a:ext uri="{FF2B5EF4-FFF2-40B4-BE49-F238E27FC236}">
                <a16:creationId xmlns:a16="http://schemas.microsoft.com/office/drawing/2014/main" id="{7F983AC5-7F4A-4047-895C-D4F9649C1E3A}"/>
              </a:ext>
            </a:extLst>
          </p:cNvPr>
          <p:cNvSpPr txBox="1"/>
          <p:nvPr/>
        </p:nvSpPr>
        <p:spPr>
          <a:xfrm>
            <a:off x="658144" y="1286696"/>
            <a:ext cx="4287668" cy="3046988"/>
          </a:xfrm>
          <a:prstGeom prst="rect">
            <a:avLst/>
          </a:prstGeom>
          <a:noFill/>
        </p:spPr>
        <p:txBody>
          <a:bodyPr wrap="square" rtlCol="0" anchor="t">
            <a:spAutoFit/>
          </a:bodyPr>
          <a:lstStyle/>
          <a:p>
            <a:pPr>
              <a:buClr>
                <a:srgbClr val="00958F"/>
              </a:buClr>
            </a:pPr>
            <a:endParaRPr lang="en-US" sz="1200" i="1">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000">
                <a:latin typeface="Arial" panose="020B0604020202020204" pitchFamily="34" charset="0"/>
                <a:cs typeface="Arial" panose="020B0604020202020204" pitchFamily="34" charset="0"/>
              </a:rPr>
              <a:t>A structured set of guiding principles to inform career, learning and workforce development</a:t>
            </a:r>
          </a:p>
          <a:p>
            <a:pPr marL="285750" indent="-285750">
              <a:buClr>
                <a:srgbClr val="00958F"/>
              </a:buClr>
              <a:buFont typeface="Arial" panose="020B0604020202020204" pitchFamily="34" charset="0"/>
              <a:buChar char="•"/>
            </a:pPr>
            <a:endParaRPr lang="en-US" sz="1800">
              <a:latin typeface="Arial" panose="020B0604020202020204" pitchFamily="34" charset="0"/>
              <a:cs typeface="Arial" panose="020B0604020202020204" pitchFamily="34" charset="0"/>
            </a:endParaRPr>
          </a:p>
          <a:p>
            <a:pPr marL="285750" indent="-285750">
              <a:buClr>
                <a:srgbClr val="00958F"/>
              </a:buClr>
              <a:buFont typeface="Arial" panose="020B0604020202020204" pitchFamily="34" charset="0"/>
              <a:buChar char="•"/>
            </a:pPr>
            <a:r>
              <a:rPr lang="en-US" sz="2000">
                <a:latin typeface="Arial" panose="020B0604020202020204" pitchFamily="34" charset="0"/>
                <a:cs typeface="Arial" panose="020B0604020202020204" pitchFamily="34" charset="0"/>
              </a:rPr>
              <a:t>(what is it not… a performance management tool or linked to NHS banding)</a:t>
            </a:r>
          </a:p>
          <a:p>
            <a:pPr>
              <a:buClr>
                <a:srgbClr val="00958F"/>
              </a:buClr>
            </a:pPr>
            <a:endParaRPr lang="en-US" sz="2200">
              <a:latin typeface="Arial" panose="020B0604020202020204" pitchFamily="34" charset="0"/>
              <a:cs typeface="Arial" panose="020B0604020202020204" pitchFamily="34" charset="0"/>
            </a:endParaRPr>
          </a:p>
        </p:txBody>
      </p:sp>
      <p:pic>
        <p:nvPicPr>
          <p:cNvPr id="9" name="Content Placeholder 5" descr="Treemap chart&#10;&#10;Description automatically generated with medium confidence">
            <a:extLst>
              <a:ext uri="{FF2B5EF4-FFF2-40B4-BE49-F238E27FC236}">
                <a16:creationId xmlns:a16="http://schemas.microsoft.com/office/drawing/2014/main" id="{0AC62788-4A9C-CA4A-B698-4C2AAFD5D98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3090" y="1255557"/>
            <a:ext cx="2307389" cy="3262312"/>
          </a:xfrm>
          <a:prstGeom prst="rect">
            <a:avLst/>
          </a:prstGeom>
        </p:spPr>
      </p:pic>
    </p:spTree>
    <p:extLst>
      <p:ext uri="{BB962C8B-B14F-4D97-AF65-F5344CB8AC3E}">
        <p14:creationId xmlns:p14="http://schemas.microsoft.com/office/powerpoint/2010/main" val="9945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3B34BD-36BC-FD48-A5A2-A0962E599F5C}"/>
              </a:ext>
            </a:extLst>
          </p:cNvPr>
          <p:cNvPicPr>
            <a:picLocks noChangeAspect="1"/>
          </p:cNvPicPr>
          <p:nvPr/>
        </p:nvPicPr>
        <p:blipFill>
          <a:blip r:embed="rId2"/>
          <a:stretch>
            <a:fillRect/>
          </a:stretch>
        </p:blipFill>
        <p:spPr>
          <a:xfrm>
            <a:off x="7547673" y="184727"/>
            <a:ext cx="1400389" cy="534209"/>
          </a:xfrm>
          <a:prstGeom prst="rect">
            <a:avLst/>
          </a:prstGeom>
        </p:spPr>
      </p:pic>
      <p:sp>
        <p:nvSpPr>
          <p:cNvPr id="7" name="Rectangle 6">
            <a:extLst>
              <a:ext uri="{FF2B5EF4-FFF2-40B4-BE49-F238E27FC236}">
                <a16:creationId xmlns:a16="http://schemas.microsoft.com/office/drawing/2014/main" id="{DD808226-4E2E-2D47-8BB7-11477B9C76B3}"/>
              </a:ext>
            </a:extLst>
          </p:cNvPr>
          <p:cNvSpPr/>
          <p:nvPr/>
        </p:nvSpPr>
        <p:spPr>
          <a:xfrm>
            <a:off x="4081160" y="4718247"/>
            <a:ext cx="984564" cy="292388"/>
          </a:xfrm>
          <a:prstGeom prst="rect">
            <a:avLst/>
          </a:prstGeom>
        </p:spPr>
        <p:txBody>
          <a:bodyPr wrap="none">
            <a:spAutoFit/>
          </a:bodyPr>
          <a:lstStyle/>
          <a:p>
            <a:pPr algn="ctr"/>
            <a:r>
              <a:rPr lang="en-US" sz="1300" b="1" err="1">
                <a:solidFill>
                  <a:srgbClr val="00958F"/>
                </a:solidFill>
                <a:latin typeface="Arial" panose="020B0604020202020204" pitchFamily="34" charset="0"/>
                <a:cs typeface="Arial" panose="020B0604020202020204" pitchFamily="34" charset="0"/>
              </a:rPr>
              <a:t>rcot.co.uk</a:t>
            </a:r>
            <a:endParaRPr lang="en-US" sz="1300" b="1">
              <a:solidFill>
                <a:srgbClr val="00958F"/>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787E9180-BF58-DE4A-9347-4E6759255412}"/>
              </a:ext>
            </a:extLst>
          </p:cNvPr>
          <p:cNvSpPr txBox="1"/>
          <p:nvPr/>
        </p:nvSpPr>
        <p:spPr>
          <a:xfrm>
            <a:off x="519400" y="187298"/>
            <a:ext cx="6818561" cy="1569660"/>
          </a:xfrm>
          <a:prstGeom prst="rect">
            <a:avLst/>
          </a:prstGeom>
          <a:noFill/>
        </p:spPr>
        <p:txBody>
          <a:bodyPr wrap="square" rtlCol="0">
            <a:spAutoFit/>
          </a:bodyPr>
          <a:lstStyle/>
          <a:p>
            <a:r>
              <a:rPr lang="en-US" sz="3200">
                <a:solidFill>
                  <a:srgbClr val="00958F"/>
                </a:solidFill>
                <a:latin typeface="Arial" panose="020B0604020202020204" pitchFamily="34" charset="0"/>
                <a:cs typeface="Arial" panose="020B0604020202020204" pitchFamily="34" charset="0"/>
              </a:rPr>
              <a:t>The Framework is structured on the four Pillars of Practice and nine Career Levels</a:t>
            </a:r>
          </a:p>
        </p:txBody>
      </p:sp>
      <p:pic>
        <p:nvPicPr>
          <p:cNvPr id="6" name="Picture 8">
            <a:extLst>
              <a:ext uri="{FF2B5EF4-FFF2-40B4-BE49-F238E27FC236}">
                <a16:creationId xmlns:a16="http://schemas.microsoft.com/office/drawing/2014/main" id="{F529FEC2-0565-9540-99BB-56C36601D6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950" y="2534194"/>
            <a:ext cx="4622991" cy="1738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image6.jpeg">
            <a:extLst>
              <a:ext uri="{FF2B5EF4-FFF2-40B4-BE49-F238E27FC236}">
                <a16:creationId xmlns:a16="http://schemas.microsoft.com/office/drawing/2014/main" id="{DA510EED-EEBE-6945-9D5C-4EADBB261CCF}"/>
              </a:ext>
            </a:extLst>
          </p:cNvPr>
          <p:cNvPicPr/>
          <p:nvPr/>
        </p:nvPicPr>
        <p:blipFill>
          <a:blip r:embed="rId4" cstate="print"/>
          <a:stretch>
            <a:fillRect/>
          </a:stretch>
        </p:blipFill>
        <p:spPr>
          <a:xfrm>
            <a:off x="5158120" y="1355825"/>
            <a:ext cx="3480758" cy="3041088"/>
          </a:xfrm>
          <a:prstGeom prst="rect">
            <a:avLst/>
          </a:prstGeom>
          <a:noFill/>
        </p:spPr>
      </p:pic>
    </p:spTree>
    <p:extLst>
      <p:ext uri="{BB962C8B-B14F-4D97-AF65-F5344CB8AC3E}">
        <p14:creationId xmlns:p14="http://schemas.microsoft.com/office/powerpoint/2010/main" val="34834045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956</Words>
  <Application>Microsoft Office PowerPoint</Application>
  <PresentationFormat>On-screen Show (16:9)</PresentationFormat>
  <Paragraphs>134</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Yailin Acosta</cp:lastModifiedBy>
  <cp:revision>2</cp:revision>
  <dcterms:created xsi:type="dcterms:W3CDTF">2018-12-11T14:40:29Z</dcterms:created>
  <dcterms:modified xsi:type="dcterms:W3CDTF">2021-05-26T14:32:17Z</dcterms:modified>
</cp:coreProperties>
</file>